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94"/>
  </p:notesMasterIdLst>
  <p:sldIdLst>
    <p:sldId id="620" r:id="rId3"/>
    <p:sldId id="637" r:id="rId4"/>
    <p:sldId id="638" r:id="rId5"/>
    <p:sldId id="642" r:id="rId6"/>
    <p:sldId id="639" r:id="rId7"/>
    <p:sldId id="641" r:id="rId8"/>
    <p:sldId id="550" r:id="rId9"/>
    <p:sldId id="503" r:id="rId10"/>
    <p:sldId id="504" r:id="rId11"/>
    <p:sldId id="505" r:id="rId12"/>
    <p:sldId id="512" r:id="rId13"/>
    <p:sldId id="585" r:id="rId14"/>
    <p:sldId id="586" r:id="rId15"/>
    <p:sldId id="587" r:id="rId16"/>
    <p:sldId id="589" r:id="rId17"/>
    <p:sldId id="591" r:id="rId18"/>
    <p:sldId id="464" r:id="rId19"/>
    <p:sldId id="481" r:id="rId20"/>
    <p:sldId id="482" r:id="rId21"/>
    <p:sldId id="471" r:id="rId22"/>
    <p:sldId id="473" r:id="rId23"/>
    <p:sldId id="474" r:id="rId24"/>
    <p:sldId id="592" r:id="rId25"/>
    <p:sldId id="593" r:id="rId26"/>
    <p:sldId id="594" r:id="rId27"/>
    <p:sldId id="595" r:id="rId28"/>
    <p:sldId id="596" r:id="rId29"/>
    <p:sldId id="597" r:id="rId30"/>
    <p:sldId id="598" r:id="rId31"/>
    <p:sldId id="599" r:id="rId32"/>
    <p:sldId id="600" r:id="rId33"/>
    <p:sldId id="619" r:id="rId34"/>
    <p:sldId id="603" r:id="rId35"/>
    <p:sldId id="605" r:id="rId36"/>
    <p:sldId id="606" r:id="rId37"/>
    <p:sldId id="607" r:id="rId38"/>
    <p:sldId id="608" r:id="rId39"/>
    <p:sldId id="609" r:id="rId40"/>
    <p:sldId id="610" r:id="rId41"/>
    <p:sldId id="616" r:id="rId42"/>
    <p:sldId id="617" r:id="rId43"/>
    <p:sldId id="618" r:id="rId44"/>
    <p:sldId id="278" r:id="rId45"/>
    <p:sldId id="549" r:id="rId46"/>
    <p:sldId id="552" r:id="rId47"/>
    <p:sldId id="553" r:id="rId48"/>
    <p:sldId id="554" r:id="rId49"/>
    <p:sldId id="555" r:id="rId50"/>
    <p:sldId id="556" r:id="rId51"/>
    <p:sldId id="557" r:id="rId52"/>
    <p:sldId id="558" r:id="rId53"/>
    <p:sldId id="559" r:id="rId54"/>
    <p:sldId id="560" r:id="rId55"/>
    <p:sldId id="561" r:id="rId56"/>
    <p:sldId id="562" r:id="rId57"/>
    <p:sldId id="563" r:id="rId58"/>
    <p:sldId id="564" r:id="rId59"/>
    <p:sldId id="565" r:id="rId60"/>
    <p:sldId id="566" r:id="rId61"/>
    <p:sldId id="567" r:id="rId62"/>
    <p:sldId id="568" r:id="rId63"/>
    <p:sldId id="569" r:id="rId64"/>
    <p:sldId id="570" r:id="rId65"/>
    <p:sldId id="571" r:id="rId66"/>
    <p:sldId id="572" r:id="rId67"/>
    <p:sldId id="573" r:id="rId68"/>
    <p:sldId id="574" r:id="rId69"/>
    <p:sldId id="575" r:id="rId70"/>
    <p:sldId id="576" r:id="rId71"/>
    <p:sldId id="577" r:id="rId72"/>
    <p:sldId id="578" r:id="rId73"/>
    <p:sldId id="579" r:id="rId74"/>
    <p:sldId id="580" r:id="rId75"/>
    <p:sldId id="581" r:id="rId76"/>
    <p:sldId id="582" r:id="rId77"/>
    <p:sldId id="621" r:id="rId78"/>
    <p:sldId id="622" r:id="rId79"/>
    <p:sldId id="623" r:id="rId80"/>
    <p:sldId id="624" r:id="rId81"/>
    <p:sldId id="625" r:id="rId82"/>
    <p:sldId id="626" r:id="rId83"/>
    <p:sldId id="627" r:id="rId84"/>
    <p:sldId id="628" r:id="rId85"/>
    <p:sldId id="629" r:id="rId86"/>
    <p:sldId id="630" r:id="rId87"/>
    <p:sldId id="631" r:id="rId88"/>
    <p:sldId id="632" r:id="rId89"/>
    <p:sldId id="633" r:id="rId90"/>
    <p:sldId id="634" r:id="rId91"/>
    <p:sldId id="635" r:id="rId92"/>
    <p:sldId id="636" r:id="rId9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620"/>
            <p14:sldId id="637"/>
            <p14:sldId id="638"/>
            <p14:sldId id="642"/>
            <p14:sldId id="639"/>
            <p14:sldId id="641"/>
            <p14:sldId id="550"/>
            <p14:sldId id="503"/>
            <p14:sldId id="504"/>
            <p14:sldId id="505"/>
            <p14:sldId id="512"/>
            <p14:sldId id="585"/>
            <p14:sldId id="586"/>
            <p14:sldId id="587"/>
            <p14:sldId id="589"/>
            <p14:sldId id="591"/>
          </p14:sldIdLst>
        </p14:section>
        <p14:section name="Operations" id="{87B982B4-CBB2-C14B-980A-235021ECE9F5}">
          <p14:sldIdLst>
            <p14:sldId id="464"/>
            <p14:sldId id="481"/>
            <p14:sldId id="482"/>
            <p14:sldId id="471"/>
            <p14:sldId id="473"/>
            <p14:sldId id="474"/>
            <p14:sldId id="592"/>
            <p14:sldId id="593"/>
            <p14:sldId id="594"/>
            <p14:sldId id="595"/>
            <p14:sldId id="596"/>
            <p14:sldId id="597"/>
            <p14:sldId id="598"/>
            <p14:sldId id="599"/>
            <p14:sldId id="600"/>
            <p14:sldId id="619"/>
            <p14:sldId id="603"/>
            <p14:sldId id="605"/>
            <p14:sldId id="606"/>
            <p14:sldId id="607"/>
            <p14:sldId id="608"/>
            <p14:sldId id="609"/>
            <p14:sldId id="610"/>
            <p14:sldId id="616"/>
            <p14:sldId id="617"/>
            <p14:sldId id="618"/>
            <p14:sldId id="278"/>
            <p14:sldId id="549"/>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621"/>
            <p14:sldId id="622"/>
            <p14:sldId id="623"/>
            <p14:sldId id="624"/>
            <p14:sldId id="625"/>
            <p14:sldId id="626"/>
            <p14:sldId id="627"/>
            <p14:sldId id="628"/>
            <p14:sldId id="629"/>
            <p14:sldId id="630"/>
            <p14:sldId id="631"/>
            <p14:sldId id="632"/>
            <p14:sldId id="633"/>
            <p14:sldId id="634"/>
            <p14:sldId id="635"/>
            <p14:sldId id="63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86757" autoAdjust="0"/>
  </p:normalViewPr>
  <p:slideViewPr>
    <p:cSldViewPr snapToGrid="0" snapToObjects="1">
      <p:cViewPr>
        <p:scale>
          <a:sx n="105" d="100"/>
          <a:sy n="105" d="100"/>
        </p:scale>
        <p:origin x="-80" y="-88"/>
      </p:cViewPr>
      <p:guideLst>
        <p:guide orient="horz" pos="1620"/>
        <p:guide pos="2880"/>
      </p:guideLst>
    </p:cSldViewPr>
  </p:slideViewPr>
  <p:notesTextViewPr>
    <p:cViewPr>
      <p:scale>
        <a:sx n="140" d="100"/>
        <a:sy n="14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commentAuthors" Target="commentAuthor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26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0571" tIns="45286" rIns="90571" bIns="45286"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An application runs in a </a:t>
            </a:r>
            <a:r>
              <a:rPr lang="en-US" b="1">
                <a:latin typeface="Calibri" charset="0"/>
              </a:rPr>
              <a:t>DEA, </a:t>
            </a:r>
            <a:r>
              <a:rPr lang="en-US">
                <a:latin typeface="Calibri" charset="0"/>
              </a:rPr>
              <a:t>which is a droplet execution agent</a:t>
            </a:r>
            <a:r>
              <a:rPr lang="en-US" b="1">
                <a:latin typeface="Calibri" charset="0"/>
              </a:rPr>
              <a:t>. </a:t>
            </a:r>
            <a:r>
              <a:rPr lang="en-US">
                <a:latin typeface="Calibri" charset="0"/>
              </a:rPr>
              <a:t>The</a:t>
            </a:r>
            <a:r>
              <a:rPr lang="en-US" b="1">
                <a:latin typeface="Calibri" charset="0"/>
              </a:rPr>
              <a:t> Cloud Controller </a:t>
            </a:r>
            <a:r>
              <a:rPr lang="en-US">
                <a:latin typeface="Calibri" charset="0"/>
              </a:rPr>
              <a:t>orchestrates the routing and lifecycle of all DEAs in the pool. </a:t>
            </a:r>
            <a:r>
              <a:rPr lang="en-US" b="1">
                <a:latin typeface="Calibri" charset="0"/>
              </a:rPr>
              <a:t>Routers</a:t>
            </a:r>
            <a:r>
              <a:rPr lang="en-US">
                <a:latin typeface="Calibri" charset="0"/>
              </a:rPr>
              <a:t> manage application traffic. </a:t>
            </a:r>
            <a:r>
              <a:rPr lang="en-US" b="1">
                <a:latin typeface="Calibri" charset="0"/>
              </a:rPr>
              <a:t>Health Manager </a:t>
            </a:r>
            <a:r>
              <a:rPr lang="en-US">
                <a:latin typeface="Calibri" charset="0"/>
              </a:rPr>
              <a:t>reports mismatched application states to the CC. A </a:t>
            </a:r>
            <a:r>
              <a:rPr lang="en-US" b="1">
                <a:latin typeface="Calibri" charset="0"/>
              </a:rPr>
              <a:t>service</a:t>
            </a:r>
            <a:r>
              <a:rPr lang="en-US">
                <a:latin typeface="Calibri" charset="0"/>
              </a:rPr>
              <a:t> </a:t>
            </a:r>
            <a:r>
              <a:rPr lang="en-US" b="1">
                <a:latin typeface="Calibri" charset="0"/>
              </a:rPr>
              <a:t>gateway</a:t>
            </a:r>
            <a:r>
              <a:rPr lang="en-US">
                <a:latin typeface="Calibri" charset="0"/>
              </a:rPr>
              <a:t> provides an interface for services (native or external). A </a:t>
            </a:r>
            <a:r>
              <a:rPr lang="en-US" b="1">
                <a:latin typeface="Calibri" charset="0"/>
              </a:rPr>
              <a:t>messaging</a:t>
            </a:r>
            <a:r>
              <a:rPr lang="en-US">
                <a:latin typeface="Calibri" charset="0"/>
              </a:rPr>
              <a:t> bus manages all system communication. Apps are accessed directly through the router while web and CLI clients (e.g., vmc, STS) access Cloud Controller via RESTful services.</a:t>
            </a:r>
          </a:p>
          <a:p>
            <a:endParaRPr lang="en-US">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1066"/>
          <p:cNvSpPr>
            <a:spLocks noGrp="1" noRot="1" noChangeAspect="1" noTextEdit="1"/>
          </p:cNvSpPr>
          <p:nvPr>
            <p:ph type="sldImg" idx="2"/>
          </p:nvPr>
        </p:nvSpPr>
        <p:spPr bwMode="auto">
          <a:xfrm>
            <a:off x="328613" y="658813"/>
            <a:ext cx="6238875" cy="3509962"/>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11266" name="Shape 1067"/>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0" tIns="0" rIns="0" bIns="0" numCol="1" anchor="t" anchorCtr="0" compatLnSpc="1">
            <a:prstTxWarp prst="textNoShape">
              <a:avLst/>
            </a:prstTxWarp>
          </a:bodyPr>
          <a:lstStyle/>
          <a:p>
            <a:pPr>
              <a:spcBef>
                <a:spcPct val="0"/>
              </a:spcBef>
              <a:buSzPct val="25000"/>
            </a:pPr>
            <a:endParaRPr lang="en-US" sz="18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3" name="Shape 88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4" name="Shape 883"/>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1" name="Shape 904"/>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Shape 905"/>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Application is the Center of the universe! </a:t>
            </a:r>
          </a:p>
          <a:p>
            <a:r>
              <a:rPr lang="en-US" sz="1200" kern="1200" dirty="0" smtClean="0">
                <a:solidFill>
                  <a:schemeClr val="tx1"/>
                </a:solidFill>
                <a:effectLst/>
                <a:latin typeface="+mn-lt"/>
                <a:ea typeface="+mn-ea"/>
                <a:cs typeface="+mn-cs"/>
              </a:rPr>
              <a:t>Cloud Foundry takes care of the rest. Everything you need to deliver software is </a:t>
            </a:r>
            <a:r>
              <a:rPr lang="en-US" sz="1200" kern="1200" dirty="0" err="1" smtClean="0">
                <a:solidFill>
                  <a:schemeClr val="tx1"/>
                </a:solidFill>
                <a:effectLst/>
                <a:latin typeface="+mn-lt"/>
                <a:ea typeface="+mn-ea"/>
                <a:cs typeface="+mn-cs"/>
              </a:rPr>
              <a:t>builit</a:t>
            </a:r>
            <a:r>
              <a:rPr lang="en-US" sz="1200" kern="1200" dirty="0" smtClean="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9" name="Shape 93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Shape 936"/>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7" name="Shape 976"/>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Shape 977"/>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5" name="Shape 1031"/>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Shape 1032"/>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3" name="Shape 109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Shape 1096"/>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117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hape 1173"/>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This comes in pretty handy because lately it seems like we’re getting hit with so many CVE’s. When heartbleed virus hit, our customers took our patch and using canary deploys the fix ran itself across all the VMs under PCF in the data center. All they used was our GUI and 2 easy commands.</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Talk track covers how its manual w/ Docker.</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9"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6867"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Need to install a plugin so Splunk can read CF logs properly</a:t>
            </a:r>
          </a:p>
          <a:p>
            <a:endParaRPr lang="en-US">
              <a:latin typeface="Calibri" charset="0"/>
            </a:endParaRPr>
          </a:p>
          <a:p>
            <a:r>
              <a:rPr lang="en-US">
                <a:latin typeface="Calibri" charset="0"/>
              </a:rPr>
              <a:t>Note this isnt showing a full Splunk Arch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endParaRPr lang="en-US" dirty="0" smtClean="0"/>
          </a:p>
          <a:p>
            <a:pPr>
              <a:defRPr/>
            </a:pPr>
            <a:r>
              <a:rPr lang="en-US" dirty="0" smtClean="0"/>
              <a:t>Examples of monitoring system and application health:</a:t>
            </a:r>
          </a:p>
          <a:p>
            <a:pPr marL="171450" indent="-171450">
              <a:buFont typeface="Arial"/>
              <a:buChar char="•"/>
              <a:defRPr/>
            </a:pPr>
            <a:r>
              <a:rPr lang="en-US" dirty="0" smtClean="0"/>
              <a:t>App/platform latency</a:t>
            </a:r>
          </a:p>
          <a:p>
            <a:pPr marL="171450" indent="-171450">
              <a:buFont typeface="Arial"/>
              <a:buChar char="•"/>
              <a:defRPr/>
            </a:pPr>
            <a:r>
              <a:rPr lang="en-US" dirty="0" smtClean="0"/>
              <a:t>Platform memory statistics (allocated bytes, duration of last garbage collection)</a:t>
            </a:r>
          </a:p>
          <a:p>
            <a:pPr marL="171450" indent="-171450">
              <a:buFont typeface="Arial"/>
              <a:buChar char="•"/>
              <a:defRPr/>
            </a:pPr>
            <a:r>
              <a:rPr lang="en-US" dirty="0" smtClean="0"/>
              <a:t>Platform authentication failures</a:t>
            </a:r>
          </a:p>
          <a:p>
            <a:pPr>
              <a:defRPr/>
            </a:pPr>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881C6B87-920D-0040-920E-F4D993C91FDF}" type="slidenum">
              <a:rPr lang="en-US" smtClean="0"/>
              <a:pPr>
                <a:defRPr/>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US" dirty="0" smtClean="0"/>
              <a:t>Infrastructure</a:t>
            </a:r>
            <a:r>
              <a:rPr lang="en-US" baseline="0" dirty="0" smtClean="0"/>
              <a:t> automation, it sits on top of any </a:t>
            </a:r>
            <a:r>
              <a:rPr lang="en-US" baseline="0" dirty="0" err="1" smtClean="0"/>
              <a:t>iaas</a:t>
            </a:r>
            <a:r>
              <a:rPr lang="en-US" baseline="0" dirty="0" smtClean="0"/>
              <a:t>, As a developer, you have zero concern about infrastructure, azure, </a:t>
            </a:r>
            <a:r>
              <a:rPr lang="en-US" baseline="0" dirty="0" err="1" smtClean="0"/>
              <a:t>aws</a:t>
            </a:r>
            <a:r>
              <a:rPr lang="en-US" baseline="0" dirty="0" smtClean="0"/>
              <a:t>, </a:t>
            </a:r>
            <a:r>
              <a:rPr lang="en-US" baseline="0" dirty="0" err="1" smtClean="0"/>
              <a:t>openstack</a:t>
            </a:r>
            <a:r>
              <a:rPr lang="en-US" baseline="0" dirty="0" smtClean="0"/>
              <a:t>. It delivers bit-for-bit, self healing deployments.</a:t>
            </a:r>
          </a:p>
          <a:p>
            <a:endParaRPr lang="en-US" baseline="0" dirty="0" smtClean="0"/>
          </a:p>
          <a:p>
            <a:r>
              <a:rPr lang="en-US" baseline="0" dirty="0" smtClean="0"/>
              <a:t>It gives you elastic runtime for you to run your application in a rapid, consistent, scalable, reliable manner  </a:t>
            </a:r>
          </a:p>
          <a:p>
            <a:r>
              <a:rPr lang="en-US" baseline="0" dirty="0" smtClean="0"/>
              <a:t>with production-ready backing services, automated build pipeline, routing, health management and logging.</a:t>
            </a:r>
          </a:p>
          <a:p>
            <a:endParaRPr lang="en-US" baseline="0" dirty="0" smtClean="0"/>
          </a:p>
          <a:p>
            <a:r>
              <a:rPr lang="en-US" baseline="0" dirty="0" smtClean="0"/>
              <a:t> it provides application framework for you to leverage. They are designed for </a:t>
            </a:r>
            <a:r>
              <a:rPr lang="en-US" baseline="0" dirty="0" err="1" smtClean="0"/>
              <a:t>microservice</a:t>
            </a:r>
            <a:r>
              <a:rPr lang="en-US" baseline="0" dirty="0" smtClean="0"/>
              <a:t> architectures with components for service discovery, metrics, circuit breakers etc. </a:t>
            </a:r>
          </a:p>
          <a:p>
            <a:r>
              <a:rPr lang="en-US" baseline="0" dirty="0" smtClean="0"/>
              <a:t>Your job is to create stateless services that compliant with the 12 factor apps design principles.</a:t>
            </a:r>
            <a:endParaRPr lang="en-US" dirty="0"/>
          </a:p>
        </p:txBody>
      </p:sp>
    </p:spTree>
    <p:extLst>
      <p:ext uri="{BB962C8B-B14F-4D97-AF65-F5344CB8AC3E}">
        <p14:creationId xmlns:p14="http://schemas.microsoft.com/office/powerpoint/2010/main" val="2172160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(Software</a:t>
            </a:r>
            <a:r>
              <a:rPr lang="en-PH" sz="1100" kern="1200" baseline="0" dirty="0" smtClean="0">
                <a:solidFill>
                  <a:schemeClr val="tx1"/>
                </a:solidFill>
                <a:effectLst/>
                <a:latin typeface="+mn-lt"/>
                <a:ea typeface="+mn-ea"/>
                <a:cs typeface="+mn-cs"/>
              </a:rPr>
              <a:t> is hard.) </a:t>
            </a:r>
            <a:r>
              <a:rPr lang="en-US" sz="1100" baseline="0" dirty="0" smtClean="0"/>
              <a:t>Developers, rejoice! All </a:t>
            </a:r>
            <a:r>
              <a:rPr lang="en-PH" sz="1100" kern="1200" dirty="0" smtClean="0">
                <a:solidFill>
                  <a:schemeClr val="tx1"/>
                </a:solidFill>
                <a:effectLst/>
                <a:latin typeface="+mn-lt"/>
                <a:ea typeface="+mn-ea"/>
                <a:cs typeface="+mn-cs"/>
              </a:rPr>
              <a:t>you need</a:t>
            </a:r>
            <a:r>
              <a:rPr lang="en-PH" sz="1100" kern="1200" baseline="0" dirty="0" smtClean="0">
                <a:solidFill>
                  <a:schemeClr val="tx1"/>
                </a:solidFill>
                <a:effectLst/>
                <a:latin typeface="+mn-lt"/>
                <a:ea typeface="+mn-ea"/>
                <a:cs typeface="+mn-cs"/>
              </a:rPr>
              <a:t> is </a:t>
            </a:r>
            <a:r>
              <a:rPr lang="en-PH" sz="1100" kern="1200" dirty="0" smtClean="0">
                <a:solidFill>
                  <a:schemeClr val="tx1"/>
                </a:solidFill>
                <a:effectLst/>
                <a:latin typeface="+mn-lt"/>
                <a:ea typeface="+mn-ea"/>
                <a:cs typeface="+mn-cs"/>
              </a:rPr>
              <a:t>I to</a:t>
            </a:r>
            <a:r>
              <a:rPr lang="en-PH" sz="1100" kern="1200" baseline="0" dirty="0" smtClean="0">
                <a:solidFill>
                  <a:schemeClr val="tx1"/>
                </a:solidFill>
                <a:effectLst/>
                <a:latin typeface="+mn-lt"/>
                <a:ea typeface="+mn-ea"/>
                <a:cs typeface="+mn-cs"/>
              </a:rPr>
              <a:t> </a:t>
            </a:r>
            <a:r>
              <a:rPr lang="en-PH" sz="1100" kern="1200" dirty="0" smtClean="0">
                <a:solidFill>
                  <a:schemeClr val="tx1"/>
                </a:solidFill>
                <a:effectLst/>
                <a:latin typeface="+mn-lt"/>
                <a:ea typeface="+mn-ea"/>
                <a:cs typeface="+mn-cs"/>
              </a:rPr>
              <a:t>write an app and push it. The whole point of Cloud Foundry is really to make your life as the developer exceedingly simple. But we know that in general, writing software is hard and so we had to take that hard and put it somewhere and we put it inside of Cloud Foundry so that you as a developer don’t have to worry about it. But so because we place that hard somewhere, we got this complicated beast. It does a pretty good job in</a:t>
            </a:r>
            <a:r>
              <a:rPr lang="en-PH" sz="1100" kern="1200" baseline="0" dirty="0" smtClean="0">
                <a:solidFill>
                  <a:schemeClr val="tx1"/>
                </a:solidFill>
                <a:effectLst/>
                <a:latin typeface="+mn-lt"/>
                <a:ea typeface="+mn-ea"/>
                <a:cs typeface="+mn-cs"/>
              </a:rPr>
              <a:t> doing the right things so developers have the faith not have to worry about any infrastructure.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pivotal</a:t>
            </a:r>
            <a:r>
              <a:rPr lang="en-PH" sz="1100" kern="1200" baseline="0" dirty="0" smtClean="0">
                <a:solidFill>
                  <a:schemeClr val="tx1"/>
                </a:solidFill>
                <a:effectLst/>
                <a:latin typeface="+mn-lt"/>
                <a:ea typeface="+mn-ea"/>
                <a:cs typeface="+mn-cs"/>
              </a:rPr>
              <a:t> cloud foundary architecture is quite large and can be overwelming. Everybox here is a VM including bosh here.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It is a Microservice design. It has over 20 VMs . While each VM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it has ~20 VMs in addition to the existing three VMs: nats, Bosh light, ops manager. Now there is Router vm, blog store, oauth, uaa, database They all do something. They all do one thing and they do it very well. There is not much dicisions to make. It is kind of brutal force, very very effience. All of these sit on top of iaas, and bosh is managing all these.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Of course it is infrastructure unaware and i</a:t>
            </a:r>
            <a:r>
              <a:rPr lang="en-PH" sz="1100" kern="1200" dirty="0" smtClean="0">
                <a:solidFill>
                  <a:schemeClr val="tx1"/>
                </a:solidFill>
                <a:effectLst/>
                <a:latin typeface="+mn-lt"/>
                <a:ea typeface="+mn-ea"/>
                <a:cs typeface="+mn-cs"/>
              </a:rPr>
              <a:t>is it doesn't matter what your underlying infrastructural is, it could be ____aws,___vmware VSphere, it walks consistently across the different infrastructures. So you are experienced, when you are running Cloud Foundry on a __particular provider__________________ across the others.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the Elastic Runtime Architecture is quite large and certainly I don’t expect you to understand all of it and so we’re not gonna go into a whole lot of detail only just kind of broad strokes here. But it’s easiest if we break it down into sub systems so were run through all of these. And then we’ll go through some key sequences to help us understand how these all comes together. And we’re gonna take an inside-out approach in a minute.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Diego, the first sub system within Elastic Runtime. It’s a scheduler. It’s responsible for scheduling tasks and long processeses.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 diego Task is an application that’s guaranteed to run at </a:t>
            </a:r>
            <a:r>
              <a:rPr lang="en-PH" sz="1100" i="1" kern="1200" dirty="0" smtClean="0">
                <a:solidFill>
                  <a:schemeClr val="tx1"/>
                </a:solidFill>
                <a:effectLst/>
                <a:latin typeface="+mn-lt"/>
                <a:ea typeface="+mn-ea"/>
                <a:cs typeface="+mn-cs"/>
              </a:rPr>
              <a:t>most </a:t>
            </a:r>
            <a:r>
              <a:rPr lang="en-PH" sz="1100" kern="1200" dirty="0" smtClean="0">
                <a:solidFill>
                  <a:schemeClr val="tx1"/>
                </a:solidFill>
                <a:effectLst/>
                <a:latin typeface="+mn-lt"/>
                <a:ea typeface="+mn-ea"/>
                <a:cs typeface="+mn-cs"/>
              </a:rPr>
              <a:t>once. That’s not something that we expose via the CF and CLI today, but we do use it within the platform, within the Pivotal Cloud Foundry. A good example of that is staging an application. So despite how many instances you have of a web app for instance, it only needs to be stage one time. </a:t>
            </a:r>
          </a:p>
          <a:p>
            <a:pPr>
              <a:lnSpc>
                <a:spcPct val="143750"/>
              </a:lnSpc>
              <a:spcAft>
                <a:spcPts val="1387"/>
              </a:spcAft>
              <a:buClr>
                <a:schemeClr val="lt2"/>
              </a:buClr>
              <a:buSzPct val="91666"/>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 Long-running Process on the other hand is typically, represented as a web app and you can have many instances of the long running processes.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tasks and long-running processes are ran within a Container. And that container is imitable, just like we‘ve been talking about imitable infrastructure, once that container gets created it’s not going to change. There’s not gonna be changes made to it. And your applications are running safely within that, gives you that isolation in terms of CPU memory and disk.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that allows you to have really nice application density on an operating system. In Pivotal Cloud Foundry’s case, that would be a cell. Pivotal Cloud Foundry has a pool of cells. Many, many VMs are of types cell and your application instances gets distributed across cells.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r>
              <a:rPr lang="en-PH" sz="1100" kern="1200" dirty="0" smtClean="0">
                <a:solidFill>
                  <a:schemeClr val="tx1"/>
                </a:solidFill>
                <a:effectLst/>
                <a:latin typeface="+mn-lt"/>
                <a:ea typeface="+mn-ea"/>
                <a:cs typeface="+mn-cs"/>
              </a:rPr>
              <a:t>So what manages all of these Containers. Well, something known as Garden. And Garden is an interface with many different back-ends. And the reason that as many different back-ends is that so that it can support many different types of platforms. </a:t>
            </a:r>
            <a:endParaRPr lang="en-US" sz="1100" kern="1200" dirty="0" smtClean="0">
              <a:solidFill>
                <a:schemeClr val="tx1"/>
              </a:solidFill>
              <a:effectLst/>
              <a:latin typeface="+mn-lt"/>
              <a:ea typeface="+mn-ea"/>
              <a:cs typeface="+mn-cs"/>
            </a:endParaRPr>
          </a:p>
          <a:p>
            <a:r>
              <a:rPr lang="en-PH" sz="1100" kern="1200" dirty="0" smtClean="0">
                <a:solidFill>
                  <a:schemeClr val="tx1"/>
                </a:solidFill>
                <a:effectLst/>
                <a:latin typeface="+mn-lt"/>
                <a:ea typeface="+mn-ea"/>
                <a:cs typeface="+mn-cs"/>
              </a:rPr>
              <a:t>For example, It has a Linux backend and a Windows backend. So you can run windows based applications and applications that can run on Linux as well. And it all has the same interface.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Rep is a part of process that’s running on the cell as well and it represents the cell and the bulletin board system, which we will talk about in a moment.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But also an Auction. An Auction is just like it sounds, it’s essentially held to bid on executing a task or long running process.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Executor is the sub process of the Rep and one of its responsible for .. is really kind of understanding with what’s going on with that cell in terms of half container allocations. So it doesn’t have enough memory to allocate another container to this given cell. If it doesn’t it wouldn’t participate in an auction for instance.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 Executor does for Loggs on to Metron which subsequently _______ them to Loggreators. So Loggreator, excuse me Metron is of course also living in the cell and so you begin to see the beginnings of a micro service based architecture here.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Bulletin Board System (BBS) is the API to the Diego database. It understands what's going on in terms of tasks and long-running processes and it persists all of these information into the etcd.</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Brain is really responsible for holding the Auction and it does that through sub process known as the Auctioneer. The Converger is also important but I'm going to save the conversation on that until we talk about that in the high availability section.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Next we have the Loggregator. Loggregator is all about Logs and we had talked about how Metron is living on the cell and it passes logging information onto the Loggregator subsystem.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subsystem is made up of a lot of different components one of which is called Doppler. So one of the capabilities of the system is the ability to create what are known as App Syslog Drains, and what that allows you to do is drain all of your logs to a third-party log management system such as Splunk or Papertrail.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And then of course there's also the Traffic Controller. The Traffic Controller is another component but it's responsible for essentially handling requests such as CF logs. You guys will do that in the lab, We’ll do CF log statement and actually get to see all the logs from your application and various parts of the platform as it relates to your application.</a:t>
            </a:r>
            <a:r>
              <a:rPr lang="en-US" dirty="0" smtClean="0">
                <a:effectLst/>
              </a:rPr>
              <a:t> </a:t>
            </a:r>
          </a:p>
          <a:p>
            <a:pPr>
              <a:lnSpc>
                <a:spcPct val="143750"/>
              </a:lnSpc>
              <a:spcAft>
                <a:spcPts val="1387"/>
              </a:spcAft>
              <a:buClr>
                <a:schemeClr val="lt2"/>
              </a:buClr>
              <a:buSzPct val="91666"/>
            </a:pPr>
            <a:endParaRPr lang="en-US" sz="1100" dirty="0" smtClean="0">
              <a:solidFill>
                <a:srgbClr val="333333"/>
              </a:solidFill>
              <a:effectLst/>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there are other ways to plug in to the Loggregator system. We've exposed what's known as the Firehose which is a websocket endpoint, that exposes a lot of things and that's why it's called the Firehose, the app logs, container metrics and elastic runtime component metrics.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really... what we're seeing folks do with this is, is pipe it into what are known as Nozzles. You to create a Nozzle and then transform it into whatever format you need it to. So for instance the Datadog Nozzle, you could create a nice visualization and Datadog to understand what's going on with your Pivotal Clou Foundry Instance.</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Cloud Controller is very important part of the system. It exposes the API for using and managing the Elastic Runtime. The _____________  responding to the push request. It allows you to deploy your applications, and overall manage the system.</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persists a lot of its information and what's known as a Cloud Controller Database. This has information about your Orgs, your Spaces and your App data. App data meaning, your application name, your memory, any environment variables you might set, those types of things.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Blob Store is also important piece, so when you do an upload you actually save the the application artifact to the Blob Store but when you also go through staging and create the droplet that also gets saved to the to the Blob Store, and it's really just kind of a way to optimize the system so that those tasks don't have to be done over and over again.</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When we talk about the Cloud Controller Bridges, will become more apparent the next slide, but really what the Cloud Controller Bridge is all about, is really translating an application specific domain into the more generic Diego language of tasks and long-running processes.</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 let's talk a little bit about Routing. In this case, the Router is responsible for routing traffic to the appropriate component it's not much of a surprise. So for instance whatever your URL is, it's going to be able to map that to various application instances running on the given cells.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Change to the version that works</a:t>
            </a:r>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34000"/>
              </a:lnSpc>
              <a:spcBef>
                <a:spcPct val="0"/>
              </a:spcBef>
              <a:spcAft>
                <a:spcPts val="1388"/>
              </a:spcAft>
              <a:buClr>
                <a:srgbClr val="EEECE1"/>
              </a:buClr>
              <a:buSzPct val="92000"/>
            </a:pPr>
            <a:r>
              <a:rPr lang="en-PH" sz="1000" dirty="0">
                <a:latin typeface="Calibri" charset="0"/>
              </a:rPr>
              <a:t>(Software is hard.) </a:t>
            </a:r>
            <a:r>
              <a:rPr lang="en-US" sz="1000" dirty="0">
                <a:latin typeface="Calibri" charset="0"/>
              </a:rPr>
              <a:t>Developers, rejoice! All </a:t>
            </a:r>
            <a:r>
              <a:rPr lang="en-PH" sz="1000" dirty="0">
                <a:latin typeface="Calibri" charset="0"/>
              </a:rPr>
              <a:t>you need is I to write an app and push it. The whole point of Cloud Foundry is really to make your life as the developer exceedingly simple. But we know that in general, writing software is hard and so we had to take that hard and put it somewhere and we put it inside of Cloud Foundry so that you as a developer don’t have to worry about it. But so because we place that hard somewhere, we got this complicated beast. It does a pretty good job in doing the right things so developers have the faith not have to worry about any infrastructure.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pivotal cloud foundary architecture is quite large and can be overwelming. Everybox here is a VM including bosh here. </a:t>
            </a:r>
          </a:p>
          <a:p>
            <a:pPr eaLnBrk="1" hangingPunct="1">
              <a:lnSpc>
                <a:spcPct val="134000"/>
              </a:lnSpc>
              <a:spcBef>
                <a:spcPct val="0"/>
              </a:spcBef>
              <a:spcAft>
                <a:spcPts val="1388"/>
              </a:spcAft>
              <a:buClr>
                <a:srgbClr val="EEECE1"/>
              </a:buClr>
              <a:buSzPct val="92000"/>
            </a:pPr>
            <a:r>
              <a:rPr lang="en-PH" sz="1000" dirty="0">
                <a:latin typeface="Calibri" charset="0"/>
              </a:rPr>
              <a:t>It is a Microservice design. It has over 20 VMs . While each VM </a:t>
            </a:r>
          </a:p>
          <a:p>
            <a:pPr eaLnBrk="1" hangingPunct="1">
              <a:lnSpc>
                <a:spcPct val="134000"/>
              </a:lnSpc>
              <a:spcBef>
                <a:spcPct val="0"/>
              </a:spcBef>
              <a:spcAft>
                <a:spcPts val="1388"/>
              </a:spcAft>
              <a:buClr>
                <a:srgbClr val="EEECE1"/>
              </a:buClr>
              <a:buSzPct val="92000"/>
            </a:pPr>
            <a:r>
              <a:rPr lang="en-PH" sz="1000" dirty="0">
                <a:latin typeface="Calibri" charset="0"/>
              </a:rPr>
              <a:t>it has ~20 VMs in addition to the existing three VMs: nats, Bosh light, ops manager. Now there is Router vm, blog store, oauth, uaa, database They all do something. They all do one thing and they do it very well. There is not much dicisions to make. It is kind of brutal force, very very effience. All of these sit on top of iaas, and bosh is managing all these. </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Of course it is infrastructure unaware and iis it doesn't matter what your underlying infrastructural is, it could be ____aws,___vmware VSphere, it walks consistently across the different infrastructures. So you are experienced, when you are running Cloud Foundry on a __particular provider__________________ across the others.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the Elastic Runtime Architecture is quite large and certainly I don’t expect you to understand all of it and so we’re not gonna go into a whole lot of detail only just kind of broad strokes here. But it’s easiest if we break it down into sub systems so were run through all of these. And then we’ll go through some key sequences to help us understand how these all comes together. And we’re gonna take an inside-out approach in a minute.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Diego, the first sub system within Elastic Runtime. It’s a scheduler. It’s responsible for scheduling tasks and long processeses.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r>
              <a:rPr lang="en-PH" sz="1000" dirty="0">
                <a:latin typeface="Calibri" charset="0"/>
              </a:rPr>
              <a:t>A diego Task is an application that’s guaranteed to run at </a:t>
            </a:r>
            <a:r>
              <a:rPr lang="en-PH" sz="1000" i="1" dirty="0">
                <a:latin typeface="Calibri" charset="0"/>
              </a:rPr>
              <a:t>most </a:t>
            </a:r>
            <a:r>
              <a:rPr lang="en-PH" sz="1000" dirty="0">
                <a:latin typeface="Calibri" charset="0"/>
              </a:rPr>
              <a:t>once. That’s not something that we expose via the CF and CLI today, but we do use it within the platform, within the Pivotal Cloud Foundry. A good example of that is staging an application. So despite how many instances you have of a web app for instance, it only needs to be stage one time. </a:t>
            </a:r>
          </a:p>
          <a:p>
            <a:pPr>
              <a:lnSpc>
                <a:spcPct val="134000"/>
              </a:lnSpc>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 Long-running Process on the other hand is typically, represented as a web app and you can have many instances of the long running processes.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tasks and long-running processes are ran within a Container. And that container is imitable, just like we‘ve been talking about imitable infrastructure, once that container gets created it’s not going to change. There’s not gonna be changes made to it. And your applications are running safely within that, gives you that isolation in terms of CPU memory and disk.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that allows you to have really nice application density on an operating system. In Pivotal Cloud Foundry’s case, that would be a cell. Pivotal Cloud Foundry has a pool of cells. Many, many VMs are of types cell and your application instances gets distributed across cells.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90000"/>
              </a:lnSpc>
            </a:pPr>
            <a:r>
              <a:rPr lang="en-PH" sz="1000" dirty="0">
                <a:latin typeface="Calibri" charset="0"/>
              </a:rPr>
              <a:t>So what manages all of these Containers. Well, something known as Garden. And Garden is an interface with many different back-ends. And the reason that as many different back-ends is that so that it can support many different types of platforms. </a:t>
            </a:r>
            <a:endParaRPr lang="en-US" sz="1000" dirty="0">
              <a:latin typeface="Calibri" charset="0"/>
            </a:endParaRPr>
          </a:p>
          <a:p>
            <a:pPr>
              <a:lnSpc>
                <a:spcPct val="90000"/>
              </a:lnSpc>
            </a:pPr>
            <a:r>
              <a:rPr lang="en-PH" sz="1000" dirty="0">
                <a:latin typeface="Calibri" charset="0"/>
              </a:rPr>
              <a:t>For example, It has a Linux backend and a Windows backend. So you can run windows based applications and applications that can run on Linux as well. And it all has the same interface.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Rep is a part of process that’s running on the cell as well and it represents the cell and the bulletin board system, which we will talk about in a moment.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But also an Auction. An Auction is just like it sounds, it’s essentially held to bid on executing a task or long running process.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Executor is the sub process of the Rep and one of its responsible for .. is really kind of understanding with what’s going on with that cell in terms of half container allocations. So it doesn’t have enough memory to allocate another container to this given cell. If it doesn’t it wouldn’t participate in an auction for instance.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Additionally, the Executor does for Loggs on to Metron which subsequently _______ them to Loggreators. So Loggreator, excuse me Metron is of course also living in the cell and so you begin to see the beginnings of a micro service based architecture here.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Bulletin Board System (BBS) is the API to the Diego database. It understands what's going on in terms of tasks and long-running processes and it persists all of these information into the etcd.</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Brain is really responsible for holding the Auction and it does that through sub process known as the Auctioneer. The Converger is also important but I'm going to save the conversation on that until we talk about that in the high availability section.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Next we have the Loggregator. Loggregator is all about Logs and we had talked about how Metron is living on the cell and it passes logging information onto the Loggregator subsystem.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subsystem is made up of a lot of different components one of which is called Doppler. So one of the capabilities of the system is the ability to create what are known as App Syslog Drains, and what that allows you to do is drain all of your logs to a third-party log management system such as Splunk or Papertrail.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r>
              <a:rPr lang="en-PH" sz="1000" dirty="0">
                <a:latin typeface="Calibri" charset="0"/>
              </a:rPr>
              <a:t>And then of course there's also the Traffic Controller. The Traffic Controller is another component but it's responsible for essentially handling requests such as CF logs. You guys will do that in the lab, We’ll do CF log statement and actually get to see all the logs from your application and various parts of the platform as it relates to your application.</a:t>
            </a:r>
            <a:r>
              <a:rPr lang="en-US" sz="1100" dirty="0">
                <a:latin typeface="Calibri" charset="0"/>
              </a:rPr>
              <a:t> </a:t>
            </a: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Additionally there are other ways to plug in to the Loggregator system. We've exposed what's known as the Firehose which is a websocket endpoint, that exposes a lot of things and that's why it's called the Firehose, the app logs, container metrics and elastic runtime component metrics.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really... what we're seeing folks do with this is, is pipe it into what are known as Nozzles. You to create a Nozzle and then transform it into whatever format you need it to. So for instance the Datadog Nozzle, you could create a nice visualization and Datadog to understand what's going on with your Pivotal Clou Foundry Instance.</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Cloud Controller Cloud Controller is very important part of the system. It exposes the API for using and managing the Elastic Runtime. The _____________  responding to the push request. It allows you to deploy your applications, and overall manage the system.</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Cloud Controller persists a lot of its information and what's known as a Cloud Controller Database. This has information about your Orgs, your Spaces and your App data. App data meaning, your application name, your memory, any environment variables you might set, those types of things.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Blob Store is also important piece, so when you do an upload you actually save the the application artifact to the Blob Store but when you also go through staging and create the droplet that also gets saved to the to the Blob Store, and it's really just kind of a way to optimize the system so that those tasks don't have to be done over and over again.</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When we talk about the Cloud Controller Bridges, will become more apparent the next slide, but really what the Cloud Controller Bridge is all about, is really translating an application specific domain into the more generic Diego language of tasks and long-running processes.</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So let's talk a little bit about Routing. In this case, the Router is responsible for routing traffic to the appropriate component it's not much of a surprise. So for instance whatever your URL is, it's going to be able to map that to various application instances running on the given cells.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r>
              <a:rPr lang="en-US" dirty="0" smtClean="0">
                <a:latin typeface="Calibri" charset="0"/>
              </a:rPr>
              <a:t>Discuss the app </a:t>
            </a:r>
            <a:r>
              <a:rPr lang="en-US" dirty="0" err="1" smtClean="0">
                <a:latin typeface="Calibri" charset="0"/>
              </a:rPr>
              <a:t>autoscaler</a:t>
            </a:r>
            <a:r>
              <a:rPr lang="en-US" dirty="0" smtClean="0">
                <a:latin typeface="Calibri" charset="0"/>
              </a:rPr>
              <a:t> </a:t>
            </a:r>
            <a:endParaRPr lang="en-US" dirty="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Linux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t>
            </a:r>
          </a:p>
          <a:p>
            <a:pPr marL="0" lvl="0" indent="0">
              <a:buClr>
                <a:schemeClr val="bg1"/>
              </a:buClr>
              <a:buSzPct val="100000"/>
              <a:buFontTx/>
              <a:buNone/>
            </a:pPr>
            <a:endParaRPr lang="en-US" sz="1200" baseline="0" dirty="0" smtClean="0">
              <a:solidFill>
                <a:schemeClr val="bg1"/>
              </a:solidFill>
              <a:latin typeface="+mn-lt"/>
              <a:ea typeface="Arial"/>
              <a:cs typeface="Arial"/>
              <a:sym typeface="Arial"/>
            </a:endParaRPr>
          </a:p>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319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solidFill>
                <a:schemeClr val="dk1"/>
              </a:solidFill>
              <a:latin typeface="Verdana"/>
              <a:ea typeface="Verdana"/>
              <a:cs typeface="Verdana"/>
              <a:sym typeface="Verdana"/>
            </a:endParaRPr>
          </a:p>
          <a:p>
            <a:r>
              <a:rPr lang="en-US" dirty="0">
                <a:solidFill>
                  <a:schemeClr val="dk1"/>
                </a:solidFill>
                <a:latin typeface="Verdana"/>
                <a:ea typeface="Verdana"/>
                <a:cs typeface="Verdana"/>
                <a:sym typeface="Verdana"/>
              </a:rPr>
              <a:t>a Japanese poem of seventeen syllables, in three lines of five, seven, and five, traditionally evoking images of the natural world.</a:t>
            </a:r>
            <a:endParaRPr lang="en-US" dirty="0"/>
          </a:p>
        </p:txBody>
      </p:sp>
    </p:spTree>
    <p:extLst>
      <p:ext uri="{BB962C8B-B14F-4D97-AF65-F5344CB8AC3E}">
        <p14:creationId xmlns:p14="http://schemas.microsoft.com/office/powerpoint/2010/main" val="2181335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How to scale</a:t>
            </a:r>
            <a:r>
              <a:rPr lang="en-US" sz="1400" baseline="0" dirty="0" smtClean="0"/>
              <a:t> </a:t>
            </a:r>
            <a:r>
              <a:rPr lang="en-US" sz="1400" baseline="0" smtClean="0"/>
              <a:t>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Meeting Notes (2/10/16 13:49) -----</a:t>
            </a:r>
          </a:p>
          <a:p>
            <a:r>
              <a:rPr lang="en-US" dirty="0"/>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Application is the Center of the universe! </a:t>
            </a:r>
          </a:p>
          <a:p>
            <a:r>
              <a:rPr lang="en-US" sz="1200" kern="1200" dirty="0" smtClean="0">
                <a:solidFill>
                  <a:schemeClr val="tx1"/>
                </a:solidFill>
                <a:effectLst/>
                <a:latin typeface="+mn-lt"/>
                <a:ea typeface="+mn-ea"/>
                <a:cs typeface="+mn-cs"/>
              </a:rPr>
              <a:t>Cloud Foundry takes care of the rest. Everything you need to deliver software is </a:t>
            </a:r>
            <a:r>
              <a:rPr lang="en-US" sz="1200" kern="1200" dirty="0" err="1" smtClean="0">
                <a:solidFill>
                  <a:schemeClr val="tx1"/>
                </a:solidFill>
                <a:effectLst/>
                <a:latin typeface="+mn-lt"/>
                <a:ea typeface="+mn-ea"/>
                <a:cs typeface="+mn-cs"/>
              </a:rPr>
              <a:t>builit</a:t>
            </a:r>
            <a:r>
              <a:rPr lang="en-US" sz="1200" kern="1200" dirty="0" smtClean="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76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Discuss the traditional challenges associated with deployments and how PCF automates many of the steps.  The team is not spending time writing and maintaining Infrastructure as code systems (i.e. puppet, chef, etc).  This basic functionality is baked into the platform.</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886F6747-3EAD-3048-A696-E83606B6E063}" type="slidenum">
              <a:rPr lang="en-US" smtClean="0"/>
              <a:pPr>
                <a:defRPr/>
              </a:pPr>
              <a:t>79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mbria" charset="0"/>
                <a:ea typeface="ＭＳ 明朝" charset="0"/>
                <a:cs typeface="ＭＳ 明朝" charset="0"/>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endParaRPr lang="en-US">
              <a:latin typeface="Calibri" charset="0"/>
            </a:endParaRPr>
          </a:p>
          <a:p>
            <a:r>
              <a:rPr lang="en-US">
                <a:latin typeface="Calibri" charset="0"/>
              </a:rPr>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a:latin typeface="Calibri" charset="0"/>
            </a:endParaRPr>
          </a:p>
          <a:p>
            <a:r>
              <a:rPr lang="en-US">
                <a:latin typeface="Calibri" charset="0"/>
              </a:rPr>
              <a:t>This automation removes the overhead from developers, who are often saddled with service configuration responsibility. It makes administrators’ lives easier and addresses security risks by standardizing how services are configured and used.</a:t>
            </a:r>
          </a:p>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lIns="91432" tIns="45716" rIns="91432" bIns="45716"/>
          <a:lstStyle/>
          <a:p>
            <a:pPr>
              <a:defRPr/>
            </a:pPr>
            <a:fld id="{E52757B1-2695-4845-B692-F9DC9915A926}" type="slidenum">
              <a:rPr lang="en-US" smtClean="0"/>
              <a:pPr>
                <a:defRPr/>
              </a:pPr>
              <a:t>82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u="sng" dirty="0" err="1" smtClean="0">
                <a:solidFill>
                  <a:srgbClr val="FFFFFF"/>
                </a:solidFill>
              </a:rPr>
              <a:t>Zipkin</a:t>
            </a:r>
            <a:r>
              <a:rPr lang="en-US" sz="1100" u="sng" dirty="0" smtClean="0">
                <a:solidFill>
                  <a:srgbClr val="FFFFFF"/>
                </a:solidFill>
              </a:rPr>
              <a:t> tracing </a:t>
            </a:r>
            <a:r>
              <a:rPr lang="en-US" sz="1100" dirty="0" smtClean="0">
                <a:solidFill>
                  <a:srgbClr val="FFFFFF"/>
                </a:solidFill>
              </a:rPr>
              <a:t>(default in PCF 1.9) gather timing data needed to troubleshoot latency problems in </a:t>
            </a:r>
            <a:r>
              <a:rPr lang="en-US" sz="1100" dirty="0" err="1" smtClean="0">
                <a:solidFill>
                  <a:srgbClr val="FFFFFF"/>
                </a:solidFill>
              </a:rPr>
              <a:t>microservice</a:t>
            </a:r>
            <a:r>
              <a:rPr lang="en-US" sz="1100" dirty="0" smtClean="0">
                <a:solidFill>
                  <a:srgbClr val="FFFFFF"/>
                </a:solidFill>
              </a:rPr>
              <a:t> architectures.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Applications are instrumented to report timing data to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The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UI also presents a Dependency diagram showing how many traced requests went through each application. If you are troubleshooting latency problems or errors, you can filter or sort all traces based on the application, length of trace, annotation, or timestamp. Once you select a trace, you can see the percentage of the total trace time each span takes which allows you to identify the problem applications.</a:t>
            </a:r>
            <a:r>
              <a:rPr lang="en-US" sz="1100" kern="1200" baseline="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122771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r>
              <a:rPr lang="en-US" dirty="0" smtClean="0">
                <a:latin typeface="Calibri" charset="0"/>
              </a:rPr>
              <a:t>Where do elastic runtime component logs go?</a:t>
            </a:r>
            <a:endParaRPr lang="en-US" dirty="0">
              <a:latin typeface="Calibri"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AC851D73-E159-A543-8B0F-1D74A8727A0A}" type="slidenum">
              <a:rPr lang="en-US" smtClean="0"/>
              <a:pPr>
                <a:defRPr/>
              </a:pPr>
              <a:t>87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Text Box 1"/>
          <p:cNvSpPr txBox="1">
            <a:spLocks noGrp="1" noRot="1" noChangeAspect="1" noChangeArrowheads="1"/>
          </p:cNvSpPr>
          <p:nvPr>
            <p:ph type="sldImg"/>
          </p:nvPr>
        </p:nvSpPr>
        <p:spPr bwMode="auto">
          <a:xfrm>
            <a:off x="330200" y="658813"/>
            <a:ext cx="6234113" cy="3508375"/>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bwMode="auto">
          <a:xfrm>
            <a:off x="685800" y="4343400"/>
            <a:ext cx="5484813" cy="4113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5299"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204"/>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Shape 205"/>
          <p:cNvSpPr>
            <a:spLocks noGrp="1"/>
          </p:cNvSpPr>
          <p:nvPr>
            <p:ph type="body" idx="1"/>
          </p:nvPr>
        </p:nvSpPr>
        <p:spPr bwMode="auto">
          <a:xfrm>
            <a:off x="295275" y="2971800"/>
            <a:ext cx="6267450" cy="57943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56" tIns="45266" rIns="90556" bIns="45266" numCol="1" anchor="t" anchorCtr="0" compatLnSpc="1">
            <a:prstTxWarp prst="textNoShape">
              <a:avLst/>
            </a:prstTxWarp>
            <a:normAutofit fontScale="92500" lnSpcReduction="20000"/>
          </a:bodyPr>
          <a:lstStyle/>
          <a:p>
            <a:pPr>
              <a:buClr>
                <a:srgbClr val="000000"/>
              </a:buClr>
              <a:buSzPct val="25000"/>
              <a:defRPr/>
            </a:pPr>
            <a:r>
              <a:rPr lang="en-US" sz="1400" dirty="0" smtClean="0">
                <a:solidFill>
                  <a:srgbClr val="000000"/>
                </a:solidFill>
                <a:latin typeface="Verdana" charset="0"/>
                <a:cs typeface="Verdana" charset="0"/>
                <a:sym typeface="Verdana" charset="0"/>
              </a:rPr>
              <a:t>Talk and click through how applications are deployed and all of the manual effort that is automated underneath the hood.</a:t>
            </a:r>
          </a:p>
          <a:p>
            <a:pPr>
              <a:buClr>
                <a:srgbClr val="000000"/>
              </a:buClr>
              <a:buSzPct val="25000"/>
              <a:defRPr/>
            </a:pPr>
            <a:endParaRPr lang="en-US" sz="1400" b="1" dirty="0" smtClean="0">
              <a:solidFill>
                <a:srgbClr val="000000"/>
              </a:solidFill>
              <a:latin typeface="Verdana" charset="0"/>
              <a:cs typeface="Verdana" charset="0"/>
              <a:sym typeface="Verdana" charset="0"/>
            </a:endParaRPr>
          </a:p>
          <a:p>
            <a:pPr>
              <a:buClr>
                <a:srgbClr val="000000"/>
              </a:buClr>
              <a:buSzPct val="25000"/>
              <a:defRPr/>
            </a:pPr>
            <a:r>
              <a:rPr lang="en-US" sz="1400" b="1" dirty="0" smtClean="0">
                <a:solidFill>
                  <a:srgbClr val="000000"/>
                </a:solidFill>
                <a:latin typeface="Verdana" charset="0"/>
                <a:cs typeface="Verdana" charset="0"/>
                <a:sym typeface="Verdana" charset="0"/>
              </a:rPr>
              <a:t>Cloud </a:t>
            </a:r>
            <a:r>
              <a:rPr lang="en-US" sz="1400" b="1" dirty="0">
                <a:solidFill>
                  <a:srgbClr val="000000"/>
                </a:solidFill>
                <a:latin typeface="Verdana" charset="0"/>
                <a:cs typeface="Verdana" charset="0"/>
                <a:sym typeface="Verdana" charset="0"/>
              </a:rPr>
              <a:t>Foundry PaaS – Pushing an Application with Diego</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 deployment: what has changed? </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1- Domain specific (notion of apps) -&gt; Abstractions (notions of LRPs and Tasks). App staging is a Task. App start is launching a LRP.</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2- Platform specific </a:t>
            </a:r>
            <a:r>
              <a:rPr lang="en-US" sz="1100" dirty="0" smtClean="0">
                <a:solidFill>
                  <a:srgbClr val="000000"/>
                </a:solidFill>
                <a:latin typeface="Verdana" charset="0"/>
                <a:cs typeface="Verdana" charset="0"/>
                <a:sym typeface="Verdana" charset="0"/>
              </a:rPr>
              <a:t>(Linux) </a:t>
            </a:r>
            <a:r>
              <a:rPr lang="en-US" sz="1100" dirty="0">
                <a:solidFill>
                  <a:srgbClr val="000000"/>
                </a:solidFill>
                <a:latin typeface="Verdana" charset="0"/>
                <a:cs typeface="Verdana" charset="0"/>
                <a:sym typeface="Verdana" charset="0"/>
              </a:rPr>
              <a:t>-&gt; Supporting multi platform (Windows &amp; Linux) enabling running also .NET apps, thanks to our new Container implementation: Garden</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What’s more, there is a 3</a:t>
            </a:r>
            <a:r>
              <a:rPr lang="en-US" sz="1100" baseline="30000" dirty="0">
                <a:solidFill>
                  <a:srgbClr val="000000"/>
                </a:solidFill>
                <a:latin typeface="Verdana" charset="0"/>
                <a:cs typeface="Verdana" charset="0"/>
                <a:sym typeface="Verdana" charset="0"/>
              </a:rPr>
              <a:t>rd</a:t>
            </a:r>
            <a:r>
              <a:rPr lang="en-US" sz="1100" dirty="0">
                <a:solidFill>
                  <a:srgbClr val="000000"/>
                </a:solidFill>
                <a:latin typeface="Verdana" charset="0"/>
                <a:cs typeface="Verdana" charset="0"/>
                <a:sym typeface="Verdana" charset="0"/>
              </a:rPr>
              <a:t> workflow supported: Docker on Linux</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3- New Auction-based workload scheduler: Cloud Controller no longer in charge of deciding where AIs are spun up. Auctioneer manages the process running an auction, making it more optimized.</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dirty="0">
                <a:solidFill>
                  <a:srgbClr val="000000"/>
                </a:solidFill>
                <a:latin typeface="Verdana" charset="0"/>
                <a:cs typeface="Verdana" charset="0"/>
                <a:sym typeface="Verdana" charset="0"/>
              </a:rPr>
              <a:t>With </a:t>
            </a:r>
            <a:r>
              <a:rPr lang="en-US" sz="1100" b="1" dirty="0">
                <a:solidFill>
                  <a:srgbClr val="000000"/>
                </a:solidFill>
                <a:latin typeface="Verdana" charset="0"/>
                <a:cs typeface="Verdana" charset="0"/>
                <a:sym typeface="Verdana" charset="0"/>
              </a:rPr>
              <a:t>Diego</a:t>
            </a:r>
            <a:r>
              <a:rPr lang="en-US" sz="1100" dirty="0">
                <a:solidFill>
                  <a:srgbClr val="000000"/>
                </a:solidFill>
                <a:latin typeface="Verdana" charset="0"/>
                <a:cs typeface="Verdana" charset="0"/>
                <a:sym typeface="Verdana" charset="0"/>
              </a:rPr>
              <a:t> in place, more loosely-coupled components take part in the process, stripping down the Cloud Controller from too many previous responsibilities, making it easier to maintain and evolve the entire architecture.</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The</a:t>
            </a:r>
            <a:r>
              <a:rPr lang="en-US" sz="1100" b="1" dirty="0">
                <a:solidFill>
                  <a:srgbClr val="000000"/>
                </a:solidFill>
                <a:latin typeface="Verdana" charset="0"/>
                <a:cs typeface="Verdana" charset="0"/>
                <a:sym typeface="Verdana" charset="0"/>
              </a:rPr>
              <a:t> Cloud Controller </a:t>
            </a:r>
            <a:r>
              <a:rPr lang="en-US" sz="1100" dirty="0">
                <a:solidFill>
                  <a:srgbClr val="000000"/>
                </a:solidFill>
                <a:latin typeface="Verdana" charset="0"/>
                <a:cs typeface="Verdana" charset="0"/>
                <a:sym typeface="Verdana" charset="0"/>
              </a:rPr>
              <a:t>handles the routing of client requests internally through the </a:t>
            </a:r>
            <a:r>
              <a:rPr lang="en-US" sz="1100" b="1" dirty="0">
                <a:solidFill>
                  <a:srgbClr val="000000"/>
                </a:solidFill>
                <a:latin typeface="Verdana" charset="0"/>
                <a:cs typeface="Verdana" charset="0"/>
                <a:sym typeface="Verdana" charset="0"/>
              </a:rPr>
              <a:t>Cloud Controller Bridge</a:t>
            </a:r>
            <a:r>
              <a:rPr lang="en-US" sz="1100" dirty="0">
                <a:solidFill>
                  <a:srgbClr val="000000"/>
                </a:solidFill>
                <a:latin typeface="Verdana" charset="0"/>
                <a:cs typeface="Verdana" charset="0"/>
                <a:sym typeface="Verdana" charset="0"/>
              </a:rPr>
              <a:t>. It also manages the Blobstore to store packages and droplets and the DB to store App Metadata and Service credentials. Blobstore could be internal or external, depending on the setup.</a:t>
            </a:r>
          </a:p>
          <a:p>
            <a:pPr>
              <a:buClr>
                <a:srgbClr val="000000"/>
              </a:buClr>
              <a:buSzPct val="25000"/>
              <a:defRPr/>
            </a:pPr>
            <a:r>
              <a:rPr lang="en-US" sz="1100" dirty="0">
                <a:solidFill>
                  <a:srgbClr val="000000"/>
                </a:solidFill>
                <a:latin typeface="Verdana" charset="0"/>
                <a:cs typeface="Verdana" charset="0"/>
                <a:sym typeface="Verdana" charset="0"/>
              </a:rPr>
              <a:t>A </a:t>
            </a:r>
            <a:r>
              <a:rPr lang="en-US" sz="1100" b="1" dirty="0">
                <a:solidFill>
                  <a:srgbClr val="000000"/>
                </a:solidFill>
                <a:latin typeface="Verdana" charset="0"/>
                <a:cs typeface="Verdana" charset="0"/>
                <a:sym typeface="Verdana" charset="0"/>
              </a:rPr>
              <a:t>service</a:t>
            </a:r>
            <a:r>
              <a:rPr lang="en-US" sz="1100" dirty="0">
                <a:solidFill>
                  <a:srgbClr val="000000"/>
                </a:solidFill>
                <a:latin typeface="Verdana" charset="0"/>
                <a:cs typeface="Verdana" charset="0"/>
                <a:sym typeface="Verdana" charset="0"/>
              </a:rPr>
              <a:t> </a:t>
            </a:r>
            <a:r>
              <a:rPr lang="en-US" sz="1100" b="1" dirty="0">
                <a:solidFill>
                  <a:srgbClr val="000000"/>
                </a:solidFill>
                <a:latin typeface="Verdana" charset="0"/>
                <a:cs typeface="Verdana" charset="0"/>
                <a:sym typeface="Verdana" charset="0"/>
              </a:rPr>
              <a:t>gateway</a:t>
            </a:r>
            <a:r>
              <a:rPr lang="en-US" sz="1100" dirty="0">
                <a:solidFill>
                  <a:srgbClr val="000000"/>
                </a:solidFill>
                <a:latin typeface="Verdana" charset="0"/>
                <a:cs typeface="Verdana" charset="0"/>
                <a:sym typeface="Verdana" charset="0"/>
              </a:rPr>
              <a:t> provides an interface for services (native or external).</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More in the next slide about the </a:t>
            </a:r>
            <a:r>
              <a:rPr lang="en-US" sz="1100" b="1" dirty="0">
                <a:solidFill>
                  <a:srgbClr val="000000"/>
                </a:solidFill>
                <a:latin typeface="Verdana" charset="0"/>
                <a:cs typeface="Verdana" charset="0"/>
                <a:sym typeface="Verdana" charset="0"/>
              </a:rPr>
              <a:t>Cloud Controller Bridge </a:t>
            </a:r>
            <a:r>
              <a:rPr lang="en-US" sz="1100" dirty="0">
                <a:solidFill>
                  <a:srgbClr val="000000"/>
                </a:solidFill>
                <a:latin typeface="Verdana" charset="0"/>
                <a:cs typeface="Verdana" charset="0"/>
                <a:sym typeface="Verdana" charset="0"/>
              </a:rPr>
              <a:t>(CC-Bridge), the </a:t>
            </a:r>
            <a:r>
              <a:rPr lang="en-US" sz="1100" b="1" dirty="0">
                <a:solidFill>
                  <a:srgbClr val="000000"/>
                </a:solidFill>
                <a:latin typeface="Verdana" charset="0"/>
                <a:cs typeface="Verdana" charset="0"/>
                <a:sym typeface="Verdana" charset="0"/>
              </a:rPr>
              <a:t>Bulletin Board System</a:t>
            </a:r>
            <a:r>
              <a:rPr lang="en-US" sz="1100" dirty="0">
                <a:solidFill>
                  <a:srgbClr val="000000"/>
                </a:solidFill>
                <a:latin typeface="Verdana" charset="0"/>
                <a:cs typeface="Verdana" charset="0"/>
                <a:sym typeface="Verdana" charset="0"/>
              </a:rPr>
              <a:t> (BBS) and the </a:t>
            </a:r>
            <a:r>
              <a:rPr lang="en-US" sz="1100" b="1" dirty="0">
                <a:solidFill>
                  <a:srgbClr val="000000"/>
                </a:solidFill>
                <a:latin typeface="Verdana" charset="0"/>
                <a:cs typeface="Verdana" charset="0"/>
                <a:sym typeface="Verdana" charset="0"/>
              </a:rPr>
              <a:t>Auctioneer</a:t>
            </a:r>
            <a:r>
              <a:rPr lang="en-US" sz="1100" dirty="0">
                <a:solidFill>
                  <a:srgbClr val="000000"/>
                </a:solidFill>
                <a:latin typeface="Verdana" charset="0"/>
                <a:cs typeface="Verdana" charset="0"/>
                <a:sym typeface="Verdana" charset="0"/>
              </a:rPr>
              <a:t>  in the next slide</a:t>
            </a:r>
          </a:p>
          <a:p>
            <a:pPr>
              <a:buClr>
                <a:srgbClr val="000000"/>
              </a:buClr>
              <a:buSzPct val="25000"/>
              <a:defRPr/>
            </a:pPr>
            <a:r>
              <a:rPr lang="en-US" sz="1100" dirty="0">
                <a:solidFill>
                  <a:srgbClr val="000000"/>
                </a:solidFill>
                <a:latin typeface="Verdana" charset="0"/>
                <a:cs typeface="Verdana" charset="0"/>
                <a:sym typeface="Verdana" charset="0"/>
              </a:rPr>
              <a:t>Apps run in a </a:t>
            </a:r>
            <a:r>
              <a:rPr lang="en-US" sz="1100" b="1" dirty="0">
                <a:solidFill>
                  <a:srgbClr val="000000"/>
                </a:solidFill>
                <a:latin typeface="Verdana" charset="0"/>
                <a:cs typeface="Verdana" charset="0"/>
                <a:sym typeface="Verdana" charset="0"/>
              </a:rPr>
              <a:t>CELL</a:t>
            </a:r>
            <a:r>
              <a:rPr lang="en-US" sz="1100" dirty="0">
                <a:solidFill>
                  <a:srgbClr val="000000"/>
                </a:solidFill>
                <a:latin typeface="Verdana" charset="0"/>
                <a:cs typeface="Verdana" charset="0"/>
                <a:sym typeface="Verdana" charset="0"/>
              </a:rPr>
              <a:t>, part of the new Cloud Foundry Runtime, called </a:t>
            </a:r>
            <a:r>
              <a:rPr lang="en-US" sz="1100" b="1" dirty="0">
                <a:solidFill>
                  <a:srgbClr val="000000"/>
                </a:solidFill>
                <a:latin typeface="Verdana" charset="0"/>
                <a:cs typeface="Verdana" charset="0"/>
                <a:sym typeface="Verdana" charset="0"/>
              </a:rPr>
              <a:t>Diego</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Routers</a:t>
            </a:r>
            <a:r>
              <a:rPr lang="en-US" sz="1100" dirty="0">
                <a:solidFill>
                  <a:srgbClr val="000000"/>
                </a:solidFill>
                <a:latin typeface="Verdana" charset="0"/>
                <a:cs typeface="Verdana" charset="0"/>
                <a:sym typeface="Verdana" charset="0"/>
              </a:rPr>
              <a:t> manage application traffic.</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Diego </a:t>
            </a:r>
            <a:r>
              <a:rPr lang="en-US" sz="1100" dirty="0">
                <a:solidFill>
                  <a:srgbClr val="000000"/>
                </a:solidFill>
                <a:latin typeface="Verdana" charset="0"/>
                <a:cs typeface="Verdana" charset="0"/>
                <a:sym typeface="Verdana" charset="0"/>
              </a:rPr>
              <a:t>handles all health management for apps (now LRPs), through a series of single-purpose components: Nsync (part of the CC-Bridge), BBS (part of Diego DB) and the Converger (part of the Diego Brain)</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Apps</a:t>
            </a:r>
            <a:r>
              <a:rPr lang="en-US" sz="1100" dirty="0">
                <a:solidFill>
                  <a:srgbClr val="000000"/>
                </a:solidFill>
                <a:latin typeface="Verdana" charset="0"/>
                <a:cs typeface="Verdana" charset="0"/>
                <a:sym typeface="Verdana" charset="0"/>
              </a:rPr>
              <a:t> are accessed directly through the router while web and CLI clients (e.g., vmc, STS) access Cloud Controller via RESTful services.</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3" name="Shape 1175"/>
          <p:cNvSpPr>
            <a:spLocks noGrp="1" noRot="1" noChangeAspect="1" noTextEdit="1"/>
          </p:cNvSpPr>
          <p:nvPr>
            <p:ph type="sldImg" idx="2"/>
          </p:nvPr>
        </p:nvSpPr>
        <p:spPr bwMode="auto">
          <a:xfrm>
            <a:off x="328613" y="658813"/>
            <a:ext cx="6238875" cy="3509962"/>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28674" name="Shape 1176"/>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Calibri" charset="0"/>
              </a:rPr>
              <a:t>All info in this section comes from http://docs.cloudfoundry.com/docs/using/deploying-apps/manifest.html#attributes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77A6C7C0-3A9F-9546-967F-A22633EBF92F}" type="slidenum">
              <a:rPr lang="en-US" smtClean="0"/>
              <a:pPr>
                <a:defRPr/>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5715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68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40013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ext Top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876474"/>
            <a:ext cx="8229600" cy="1840222"/>
          </a:xfrm>
          <a:prstGeom prst="rect">
            <a:avLst/>
          </a:prstGeom>
        </p:spPr>
        <p:txBody>
          <a:bodyPr>
            <a:normAutofit/>
          </a:bodyPr>
          <a:lstStyle>
            <a:lvl1pPr>
              <a:lnSpc>
                <a:spcPct val="100000"/>
              </a:lnSpc>
              <a:defRPr sz="2400"/>
            </a:lvl1pPr>
            <a:lvl2pPr>
              <a:lnSpc>
                <a:spcPct val="100000"/>
              </a:lnSpc>
              <a:defRPr sz="2400"/>
            </a:lvl2pPr>
            <a:lvl3pPr>
              <a:lnSpc>
                <a:spcPct val="100000"/>
              </a:lnSpc>
              <a:defRPr sz="2000"/>
            </a:lvl3pPr>
            <a:lvl4pPr>
              <a:lnSpc>
                <a:spcPct val="100000"/>
              </a:lnSpc>
              <a:defRPr sz="1800"/>
            </a:lvl4pPr>
            <a:lvl5pPr>
              <a:lnSpc>
                <a:spcPct val="10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987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Full P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8229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2047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4753154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95581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0905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192535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6492709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165171969"/>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0931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4556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Full P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8229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428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theme" Target="../theme/theme2.xml"/><Relationship Id="rId22" Type="http://schemas.openxmlformats.org/officeDocument/2006/relationships/image" Target="../media/image4.png"/><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83" r:id="rId8"/>
    <p:sldLayoutId id="2147483684" r:id="rId9"/>
    <p:sldLayoutId id="2147483688" r:id="rId10"/>
    <p:sldLayoutId id="2147483695" r:id="rId11"/>
    <p:sldLayoutId id="2147483696" r:id="rId12"/>
    <p:sldLayoutId id="2147483697" r:id="rId13"/>
    <p:sldLayoutId id="2147483698"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22">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9" r:id="rId13"/>
    <p:sldLayoutId id="2147483690" r:id="rId14"/>
    <p:sldLayoutId id="2147483691" r:id="rId15"/>
    <p:sldLayoutId id="2147483692" r:id="rId16"/>
    <p:sldLayoutId id="2147483699" r:id="rId17"/>
    <p:sldLayoutId id="2147483700" r:id="rId18"/>
    <p:sldLayoutId id="2147483701" r:id="rId19"/>
    <p:sldLayoutId id="2147483702" r:id="rId2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jpeg"/></Relationships>
</file>

<file path=ppt/slides/_rels/slide14.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jpeg"/><Relationship Id="rId21" Type="http://schemas.openxmlformats.org/officeDocument/2006/relationships/image" Target="../media/image53.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9.gif-c200"/></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59.gif-c200"/><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84.png"/><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2.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92.png"/><Relationship Id="rId3" Type="http://schemas.openxmlformats.org/officeDocument/2006/relationships/image" Target="../media/image93.png"/></Relationships>
</file>

<file path=ppt/slides/_rels/slide58.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92.png"/><Relationship Id="rId1" Type="http://schemas.openxmlformats.org/officeDocument/2006/relationships/slideLayout" Target="../slideLayouts/slideLayout25.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5.xml"/><Relationship Id="rId2"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00.png"/><Relationship Id="rId13" Type="http://schemas.openxmlformats.org/officeDocument/2006/relationships/image" Target="../media/image113.png"/><Relationship Id="rId1" Type="http://schemas.openxmlformats.org/officeDocument/2006/relationships/slideLayout" Target="../slideLayouts/slideLayout25.xml"/><Relationship Id="rId2" Type="http://schemas.openxmlformats.org/officeDocument/2006/relationships/image" Target="../media/image92.png"/><Relationship Id="rId3" Type="http://schemas.openxmlformats.org/officeDocument/2006/relationships/image" Target="../media/image95.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5.xml"/><Relationship Id="rId2" Type="http://schemas.openxmlformats.org/officeDocument/2006/relationships/image" Target="../media/image99.png"/></Relationships>
</file>

<file path=ppt/slides/_rels/slide62.xml.rels><?xml version="1.0" encoding="UTF-8" standalone="yes"?>
<Relationships xmlns="http://schemas.openxmlformats.org/package/2006/relationships"><Relationship Id="rId9" Type="http://schemas.openxmlformats.org/officeDocument/2006/relationships/image" Target="../media/image121.png"/><Relationship Id="rId20" Type="http://schemas.openxmlformats.org/officeDocument/2006/relationships/image" Target="../media/image27.jpeg"/><Relationship Id="rId21" Type="http://schemas.openxmlformats.org/officeDocument/2006/relationships/image" Target="../media/image22.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57.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jpeg"/><Relationship Id="rId1" Type="http://schemas.openxmlformats.org/officeDocument/2006/relationships/slideLayout" Target="../slideLayouts/slideLayout25.xml"/><Relationship Id="rId2" Type="http://schemas.openxmlformats.org/officeDocument/2006/relationships/image" Target="../media/image99.png"/><Relationship Id="rId3" Type="http://schemas.openxmlformats.org/officeDocument/2006/relationships/image" Target="../media/image116.png"/><Relationship Id="rId4" Type="http://schemas.openxmlformats.org/officeDocument/2006/relationships/image" Target="../media/image105.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28.png"/></Relationships>
</file>

<file path=ppt/slides/_rels/slide6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2.png"/><Relationship Id="rId9" Type="http://schemas.openxmlformats.org/officeDocument/2006/relationships/image" Target="../media/image130.png"/><Relationship Id="rId1" Type="http://schemas.openxmlformats.org/officeDocument/2006/relationships/slideLayout" Target="../slideLayouts/slideLayout25.xml"/><Relationship Id="rId2"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1.png"/><Relationship Id="rId3" Type="http://schemas.openxmlformats.org/officeDocument/2006/relationships/image" Target="../media/image1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7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2.png"/><Relationship Id="rId8"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136.jpe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1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9.xml"/><Relationship Id="rId3" Type="http://schemas.openxmlformats.org/officeDocument/2006/relationships/image" Target="../media/image1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cloudfoundry-community/cf-docs-contrib/wiki/Buildpack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5154060"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PCF architecture and operations</a:t>
            </a:r>
            <a:endParaRPr lang="en-US" sz="4000" dirty="0">
              <a:solidFill>
                <a:schemeClr val="lt1"/>
              </a:solidFill>
              <a:latin typeface="Roboto"/>
              <a:ea typeface="Roboto"/>
              <a:cs typeface="Roboto"/>
              <a:sym typeface="Roboto"/>
            </a:endParaRP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551692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
        <p:nvSpPr>
          <p:cNvPr id="10" name="Title 1"/>
          <p:cNvSpPr txBox="1">
            <a:spLocks/>
          </p:cNvSpPr>
          <p:nvPr/>
        </p:nvSpPr>
        <p:spPr>
          <a:xfrm>
            <a:off x="1161142" y="248632"/>
            <a:ext cx="6930571"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Customize the Container Experience</a:t>
            </a:r>
            <a:endParaRPr lang="en-US" sz="3200" dirty="0">
              <a:solidFill>
                <a:schemeClr val="bg2"/>
              </a:solidFill>
              <a:latin typeface="Arial" charset="0"/>
            </a:endParaRPr>
          </a:p>
        </p:txBody>
      </p:sp>
    </p:spTree>
    <p:extLst>
      <p:ext uri="{BB962C8B-B14F-4D97-AF65-F5344CB8AC3E}">
        <p14:creationId xmlns:p14="http://schemas.microsoft.com/office/powerpoint/2010/main" val="4872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
        <p:nvSpPr>
          <p:cNvPr id="84" name="Title 1"/>
          <p:cNvSpPr txBox="1">
            <a:spLocks/>
          </p:cNvSpPr>
          <p:nvPr/>
        </p:nvSpPr>
        <p:spPr>
          <a:xfrm>
            <a:off x="1440784" y="36611"/>
            <a:ext cx="6572370"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Containers and Scaling</a:t>
            </a:r>
            <a:endParaRPr lang="en-US" sz="3200" dirty="0">
              <a:solidFill>
                <a:schemeClr val="bg2"/>
              </a:solidFill>
              <a:latin typeface="Arial" charset="0"/>
            </a:endParaRPr>
          </a:p>
        </p:txBody>
      </p:sp>
    </p:spTree>
    <p:extLst>
      <p:ext uri="{BB962C8B-B14F-4D97-AF65-F5344CB8AC3E}">
        <p14:creationId xmlns:p14="http://schemas.microsoft.com/office/powerpoint/2010/main" val="13401431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sz="2800" dirty="0">
                <a:solidFill>
                  <a:srgbClr val="FFFFFF"/>
                </a:solidFill>
                <a:latin typeface="Arial" charset="0"/>
              </a:rPr>
              <a:t>What is a Service</a:t>
            </a:r>
          </a:p>
        </p:txBody>
      </p:sp>
      <p:sp>
        <p:nvSpPr>
          <p:cNvPr id="16386" name="Text Placeholder 2"/>
          <p:cNvSpPr>
            <a:spLocks noGrp="1"/>
          </p:cNvSpPr>
          <p:nvPr>
            <p:ph sz="half" idx="1"/>
          </p:nvPr>
        </p:nvSpPr>
        <p:spPr>
          <a:xfrm>
            <a:off x="457200" y="876300"/>
            <a:ext cx="4038600" cy="3717925"/>
          </a:xfrm>
        </p:spPr>
        <p:txBody>
          <a:bodyPr/>
          <a:lstStyle/>
          <a:p>
            <a:pPr marL="342900" indent="-342900">
              <a:buFont typeface="Arial"/>
              <a:buChar char="•"/>
            </a:pPr>
            <a:r>
              <a:rPr lang="en-US" dirty="0">
                <a:solidFill>
                  <a:schemeClr val="bg1"/>
                </a:solidFill>
                <a:latin typeface="Arial" charset="0"/>
              </a:rPr>
              <a:t>Allows resources to be easily provisioned on-demand</a:t>
            </a:r>
          </a:p>
          <a:p>
            <a:pPr marL="342900" indent="-342900">
              <a:buFont typeface="Arial"/>
              <a:buChar char="•"/>
            </a:pPr>
            <a:r>
              <a:rPr lang="en-US" dirty="0">
                <a:solidFill>
                  <a:schemeClr val="bg1"/>
                </a:solidFill>
                <a:latin typeface="Arial" charset="0"/>
              </a:rPr>
              <a:t>Typically middleware, frameworks, and other “components” necessary for applications</a:t>
            </a:r>
          </a:p>
          <a:p>
            <a:pPr marL="342900" indent="-342900">
              <a:buFont typeface="Arial"/>
              <a:buChar char="•"/>
            </a:pPr>
            <a:r>
              <a:rPr lang="en-US" dirty="0">
                <a:solidFill>
                  <a:schemeClr val="bg1"/>
                </a:solidFill>
                <a:latin typeface="Arial" charset="0"/>
              </a:rPr>
              <a:t>Can be a persistent, </a:t>
            </a:r>
            <a:r>
              <a:rPr lang="en-US" dirty="0" err="1">
                <a:solidFill>
                  <a:schemeClr val="bg1"/>
                </a:solidFill>
                <a:latin typeface="Arial" charset="0"/>
              </a:rPr>
              <a:t>stateful</a:t>
            </a:r>
            <a:r>
              <a:rPr lang="en-US" dirty="0">
                <a:solidFill>
                  <a:schemeClr val="bg1"/>
                </a:solidFill>
                <a:latin typeface="Arial" charset="0"/>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82837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descr="MP90028933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33500"/>
            <a:ext cx="4557713"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p:cNvSpPr>
            <a:spLocks noGrp="1"/>
          </p:cNvSpPr>
          <p:nvPr>
            <p:ph type="title"/>
          </p:nvPr>
        </p:nvSpPr>
        <p:spPr/>
        <p:txBody>
          <a:bodyPr/>
          <a:lstStyle/>
          <a:p>
            <a:r>
              <a:rPr lang="en-US" sz="2800" dirty="0">
                <a:solidFill>
                  <a:srgbClr val="FFFFFF"/>
                </a:solidFill>
                <a:latin typeface="Arial" charset="0"/>
              </a:rPr>
              <a:t>Two Types of Services</a:t>
            </a:r>
          </a:p>
        </p:txBody>
      </p:sp>
      <p:sp>
        <p:nvSpPr>
          <p:cNvPr id="17411" name="Content Placeholder 13"/>
          <p:cNvSpPr>
            <a:spLocks noGrp="1"/>
          </p:cNvSpPr>
          <p:nvPr>
            <p:ph sz="half" idx="1"/>
          </p:nvPr>
        </p:nvSpPr>
        <p:spPr>
          <a:xfrm>
            <a:off x="457200" y="876300"/>
            <a:ext cx="4038600" cy="3717925"/>
          </a:xfrm>
        </p:spPr>
        <p:txBody>
          <a:bodyPr/>
          <a:lstStyle/>
          <a:p>
            <a:pPr marL="342900" indent="-342900">
              <a:buFont typeface="Arial"/>
              <a:buChar char="•"/>
            </a:pPr>
            <a:r>
              <a:rPr lang="en-US" dirty="0">
                <a:solidFill>
                  <a:srgbClr val="FFFFFF"/>
                </a:solidFill>
                <a:latin typeface="Arial" charset="0"/>
              </a:rPr>
              <a:t>Managed - Fully integrated, with full lifecycle management</a:t>
            </a:r>
          </a:p>
          <a:p>
            <a:pPr marL="342900" indent="-342900">
              <a:buFont typeface="Arial"/>
              <a:buChar char="•"/>
            </a:pPr>
            <a:endParaRPr lang="en-US" dirty="0">
              <a:solidFill>
                <a:srgbClr val="FFFFFF"/>
              </a:solidFill>
              <a:latin typeface="Arial" charset="0"/>
            </a:endParaRPr>
          </a:p>
          <a:p>
            <a:pPr marL="342900" indent="-342900">
              <a:buFont typeface="Arial"/>
              <a:buChar char="•"/>
            </a:pPr>
            <a:r>
              <a:rPr lang="en-US" dirty="0">
                <a:solidFill>
                  <a:srgbClr val="FFFFFF"/>
                </a:solidFill>
                <a:latin typeface="Arial" charset="0"/>
              </a:rPr>
              <a:t>User-Provided – Created and managed external to the platform</a:t>
            </a:r>
          </a:p>
          <a:p>
            <a:endParaRPr lang="en-US" dirty="0">
              <a:latin typeface="Arial" charset="0"/>
            </a:endParaRPr>
          </a:p>
        </p:txBody>
      </p:sp>
      <p:sp>
        <p:nvSpPr>
          <p:cNvPr id="17412" name="Text Placeholder 2"/>
          <p:cNvSpPr txBox="1">
            <a:spLocks/>
          </p:cNvSpPr>
          <p:nvPr/>
        </p:nvSpPr>
        <p:spPr bwMode="auto">
          <a:xfrm>
            <a:off x="5422900" y="1204913"/>
            <a:ext cx="355282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chemeClr val="bg2"/>
              </a:buClr>
              <a:buSzPct val="100000"/>
            </a:pPr>
            <a:endParaRPr lang="en-US">
              <a:solidFill>
                <a:srgbClr val="FFFFFF"/>
              </a:solidFill>
              <a:cs typeface="Arial" charset="0"/>
              <a:sym typeface="Arial" charset="0"/>
            </a:endParaRPr>
          </a:p>
        </p:txBody>
      </p:sp>
    </p:spTree>
    <p:extLst>
      <p:ext uri="{BB962C8B-B14F-4D97-AF65-F5344CB8AC3E}">
        <p14:creationId xmlns:p14="http://schemas.microsoft.com/office/powerpoint/2010/main" val="37856701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125" y="893763"/>
            <a:ext cx="1879600" cy="180657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CI/CD</a:t>
            </a:r>
          </a:p>
          <a:p>
            <a:pPr algn="ctr">
              <a:defRPr/>
            </a:pPr>
            <a:endParaRPr lang="en-US" dirty="0"/>
          </a:p>
        </p:txBody>
      </p:sp>
      <p:sp>
        <p:nvSpPr>
          <p:cNvPr id="34" name="Rectangle 33"/>
          <p:cNvSpPr/>
          <p:nvPr/>
        </p:nvSpPr>
        <p:spPr>
          <a:xfrm>
            <a:off x="2052638" y="893763"/>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Data</a:t>
            </a:r>
            <a:endParaRPr lang="en-US" dirty="0">
              <a:solidFill>
                <a:srgbClr val="000000"/>
              </a:solidFill>
            </a:endParaRPr>
          </a:p>
        </p:txBody>
      </p:sp>
      <p:sp>
        <p:nvSpPr>
          <p:cNvPr id="18435" name="Title 1"/>
          <p:cNvSpPr>
            <a:spLocks noGrp="1"/>
          </p:cNvSpPr>
          <p:nvPr>
            <p:ph type="title"/>
          </p:nvPr>
        </p:nvSpPr>
        <p:spPr>
          <a:xfrm>
            <a:off x="142875" y="185738"/>
            <a:ext cx="8410575" cy="457200"/>
          </a:xfrm>
        </p:spPr>
        <p:txBody>
          <a:bodyPr/>
          <a:lstStyle/>
          <a:p>
            <a:r>
              <a:rPr lang="en-US" sz="2800" dirty="0">
                <a:solidFill>
                  <a:srgbClr val="FFFFFF"/>
                </a:solidFill>
                <a:latin typeface="Arial" charset="0"/>
              </a:rPr>
              <a:t>Pivotal Cloud Foundry Services</a:t>
            </a:r>
          </a:p>
        </p:txBody>
      </p:sp>
      <p:sp>
        <p:nvSpPr>
          <p:cNvPr id="3" name="Rectangle 2"/>
          <p:cNvSpPr/>
          <p:nvPr/>
        </p:nvSpPr>
        <p:spPr>
          <a:xfrm>
            <a:off x="142875" y="893763"/>
            <a:ext cx="1868488" cy="219075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Mobile</a:t>
            </a:r>
            <a:endParaRPr lang="en-US" dirty="0">
              <a:solidFill>
                <a:schemeClr val="tx2"/>
              </a:solidFill>
            </a:endParaRPr>
          </a:p>
        </p:txBody>
      </p:sp>
      <p:sp>
        <p:nvSpPr>
          <p:cNvPr id="6" name="Rectangle 5"/>
          <p:cNvSpPr/>
          <p:nvPr/>
        </p:nvSpPr>
        <p:spPr>
          <a:xfrm>
            <a:off x="7121525" y="893763"/>
            <a:ext cx="1890713" cy="36703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Cloud Native</a:t>
            </a:r>
          </a:p>
          <a:p>
            <a:pPr algn="ctr">
              <a:defRPr/>
            </a:pPr>
            <a:endParaRPr lang="en-US" dirty="0"/>
          </a:p>
        </p:txBody>
      </p:sp>
      <p:pic>
        <p:nvPicPr>
          <p:cNvPr id="18438" name="Picture 17" descr="icon_apigateway_cf@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5017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9" descr="icon_datastaxenterprise_cf@2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6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1" descr="icon_gemfire_cf@2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3754438"/>
            <a:ext cx="641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2" descr="icon_pushnotification_cf@2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9713" y="23574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3" descr="icon_rabbitmq_cf@2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0613" y="2106613"/>
            <a:ext cx="63658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24" descr="icon_redis_cf@2x.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35188" y="12620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5" descr="icon_springxd_cf@2x.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35188" y="2933700"/>
            <a:ext cx="6413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108200"/>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3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28838" y="37798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asted-ima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6313" y="12604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8" name="pasted-ima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2663" y="2006600"/>
            <a:ext cx="6334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9" name="pasted-ima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4250" y="2747963"/>
            <a:ext cx="633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50" name="Picture 9" descr="icon_pivotalhd_cf@2x.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30613" y="2938463"/>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Box 10"/>
          <p:cNvSpPr txBox="1">
            <a:spLocks noChangeArrowheads="1"/>
          </p:cNvSpPr>
          <p:nvPr/>
        </p:nvSpPr>
        <p:spPr bwMode="auto">
          <a:xfrm>
            <a:off x="985838" y="15017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accent1"/>
                </a:solidFill>
                <a:latin typeface="FreightSans Pro Medium" charset="0"/>
                <a:cs typeface="FreightSans Pro Medium" charset="0"/>
              </a:rPr>
              <a:t>App</a:t>
            </a:r>
          </a:p>
          <a:p>
            <a:pPr eaLnBrk="1" hangingPunct="1"/>
            <a:r>
              <a:rPr lang="en-US" sz="1200">
                <a:solidFill>
                  <a:schemeClr val="accent1"/>
                </a:solidFill>
                <a:latin typeface="FreightSans Pro Medium" charset="0"/>
                <a:cs typeface="FreightSans Pro Medium" charset="0"/>
              </a:rPr>
              <a:t>Distribution</a:t>
            </a:r>
          </a:p>
        </p:txBody>
      </p:sp>
      <p:sp>
        <p:nvSpPr>
          <p:cNvPr id="18452" name="TextBox 37"/>
          <p:cNvSpPr txBox="1">
            <a:spLocks noChangeArrowheads="1"/>
          </p:cNvSpPr>
          <p:nvPr/>
        </p:nvSpPr>
        <p:spPr bwMode="auto">
          <a:xfrm>
            <a:off x="974725" y="2336800"/>
            <a:ext cx="103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Push Notifications</a:t>
            </a:r>
          </a:p>
        </p:txBody>
      </p:sp>
      <p:sp>
        <p:nvSpPr>
          <p:cNvPr id="18453" name="TextBox 40"/>
          <p:cNvSpPr txBox="1">
            <a:spLocks noChangeArrowheads="1"/>
          </p:cNvSpPr>
          <p:nvPr/>
        </p:nvSpPr>
        <p:spPr bwMode="auto">
          <a:xfrm>
            <a:off x="4281488" y="2247900"/>
            <a:ext cx="909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RabbitMQ</a:t>
            </a:r>
          </a:p>
        </p:txBody>
      </p:sp>
      <p:sp>
        <p:nvSpPr>
          <p:cNvPr id="18454" name="TextBox 41"/>
          <p:cNvSpPr txBox="1">
            <a:spLocks noChangeArrowheads="1"/>
          </p:cNvSpPr>
          <p:nvPr/>
        </p:nvSpPr>
        <p:spPr bwMode="auto">
          <a:xfrm>
            <a:off x="5900738" y="2159000"/>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Concourse</a:t>
            </a:r>
          </a:p>
        </p:txBody>
      </p:sp>
      <p:sp>
        <p:nvSpPr>
          <p:cNvPr id="18455" name="TextBox 42"/>
          <p:cNvSpPr txBox="1">
            <a:spLocks noChangeArrowheads="1"/>
          </p:cNvSpPr>
          <p:nvPr/>
        </p:nvSpPr>
        <p:spPr bwMode="auto">
          <a:xfrm>
            <a:off x="2733675" y="3116263"/>
            <a:ext cx="1004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 Flow</a:t>
            </a:r>
          </a:p>
        </p:txBody>
      </p:sp>
      <p:sp>
        <p:nvSpPr>
          <p:cNvPr id="18456" name="TextBox 44"/>
          <p:cNvSpPr txBox="1">
            <a:spLocks noChangeArrowheads="1"/>
          </p:cNvSpPr>
          <p:nvPr/>
        </p:nvSpPr>
        <p:spPr bwMode="auto">
          <a:xfrm>
            <a:off x="8005763" y="1349375"/>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Config Server</a:t>
            </a:r>
          </a:p>
        </p:txBody>
      </p:sp>
      <p:sp>
        <p:nvSpPr>
          <p:cNvPr id="18457" name="TextBox 45"/>
          <p:cNvSpPr txBox="1">
            <a:spLocks noChangeArrowheads="1"/>
          </p:cNvSpPr>
          <p:nvPr/>
        </p:nvSpPr>
        <p:spPr bwMode="auto">
          <a:xfrm>
            <a:off x="8008938" y="210026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Service Directory</a:t>
            </a:r>
          </a:p>
        </p:txBody>
      </p:sp>
      <p:sp>
        <p:nvSpPr>
          <p:cNvPr id="18458" name="TextBox 46"/>
          <p:cNvSpPr txBox="1">
            <a:spLocks noChangeArrowheads="1"/>
          </p:cNvSpPr>
          <p:nvPr/>
        </p:nvSpPr>
        <p:spPr bwMode="auto">
          <a:xfrm>
            <a:off x="8005763" y="281781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Circuit Breaker</a:t>
            </a:r>
          </a:p>
        </p:txBody>
      </p:sp>
      <p:sp>
        <p:nvSpPr>
          <p:cNvPr id="18459" name="TextBox 48"/>
          <p:cNvSpPr txBox="1">
            <a:spLocks noChangeArrowheads="1"/>
          </p:cNvSpPr>
          <p:nvPr/>
        </p:nvSpPr>
        <p:spPr bwMode="auto">
          <a:xfrm>
            <a:off x="4256088" y="13493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DataStax Cassandra</a:t>
            </a:r>
          </a:p>
        </p:txBody>
      </p:sp>
      <p:sp>
        <p:nvSpPr>
          <p:cNvPr id="18460" name="TextBox 49"/>
          <p:cNvSpPr txBox="1">
            <a:spLocks noChangeArrowheads="1"/>
          </p:cNvSpPr>
          <p:nvPr/>
        </p:nvSpPr>
        <p:spPr bwMode="auto">
          <a:xfrm>
            <a:off x="4260850" y="3989388"/>
            <a:ext cx="882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GemFire</a:t>
            </a:r>
          </a:p>
        </p:txBody>
      </p:sp>
      <p:sp>
        <p:nvSpPr>
          <p:cNvPr id="18461" name="TextBox 51"/>
          <p:cNvSpPr txBox="1">
            <a:spLocks noChangeArrowheads="1"/>
          </p:cNvSpPr>
          <p:nvPr/>
        </p:nvSpPr>
        <p:spPr bwMode="auto">
          <a:xfrm>
            <a:off x="4267200" y="311626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PivotalHD</a:t>
            </a:r>
          </a:p>
        </p:txBody>
      </p:sp>
      <p:sp>
        <p:nvSpPr>
          <p:cNvPr id="18462" name="TextBox 52"/>
          <p:cNvSpPr txBox="1">
            <a:spLocks noChangeArrowheads="1"/>
          </p:cNvSpPr>
          <p:nvPr/>
        </p:nvSpPr>
        <p:spPr bwMode="auto">
          <a:xfrm>
            <a:off x="2722563" y="1443038"/>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Redis</a:t>
            </a:r>
          </a:p>
        </p:txBody>
      </p:sp>
      <p:sp>
        <p:nvSpPr>
          <p:cNvPr id="18463" name="TextBox 53"/>
          <p:cNvSpPr txBox="1">
            <a:spLocks noChangeArrowheads="1"/>
          </p:cNvSpPr>
          <p:nvPr/>
        </p:nvSpPr>
        <p:spPr bwMode="auto">
          <a:xfrm>
            <a:off x="2722563" y="227171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MySQL</a:t>
            </a:r>
          </a:p>
        </p:txBody>
      </p:sp>
      <p:sp>
        <p:nvSpPr>
          <p:cNvPr id="18464" name="TextBox 55"/>
          <p:cNvSpPr txBox="1">
            <a:spLocks noChangeArrowheads="1"/>
          </p:cNvSpPr>
          <p:nvPr/>
        </p:nvSpPr>
        <p:spPr bwMode="auto">
          <a:xfrm>
            <a:off x="2725738" y="3779838"/>
            <a:ext cx="935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Session state caching</a:t>
            </a:r>
            <a:endParaRPr lang="en-US" sz="1000">
              <a:solidFill>
                <a:schemeClr val="bg2"/>
              </a:solidFill>
              <a:latin typeface="FreightSans Pro Medium" charset="0"/>
              <a:cs typeface="FreightSans Pro Medium" charset="0"/>
            </a:endParaRPr>
          </a:p>
        </p:txBody>
      </p:sp>
      <p:sp>
        <p:nvSpPr>
          <p:cNvPr id="48" name="Rectangle 47"/>
          <p:cNvSpPr/>
          <p:nvPr/>
        </p:nvSpPr>
        <p:spPr>
          <a:xfrm>
            <a:off x="142875" y="3128963"/>
            <a:ext cx="1868488" cy="14224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Security</a:t>
            </a:r>
            <a:endParaRPr lang="en-US" dirty="0">
              <a:solidFill>
                <a:schemeClr val="tx2"/>
              </a:solidFill>
            </a:endParaRPr>
          </a:p>
        </p:txBody>
      </p:sp>
      <p:pic>
        <p:nvPicPr>
          <p:cNvPr id="18466" name="Picture 5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9713" y="3675063"/>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7" name="TextBox 57"/>
          <p:cNvSpPr txBox="1">
            <a:spLocks noChangeArrowheads="1"/>
          </p:cNvSpPr>
          <p:nvPr/>
        </p:nvSpPr>
        <p:spPr bwMode="auto">
          <a:xfrm>
            <a:off x="808038" y="3800475"/>
            <a:ext cx="1173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Single Sign-on</a:t>
            </a:r>
          </a:p>
        </p:txBody>
      </p:sp>
      <p:sp>
        <p:nvSpPr>
          <p:cNvPr id="59" name="Rectangle 58"/>
          <p:cNvSpPr/>
          <p:nvPr/>
        </p:nvSpPr>
        <p:spPr>
          <a:xfrm>
            <a:off x="5189538" y="2740025"/>
            <a:ext cx="1879600" cy="182403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Monitoring</a:t>
            </a:r>
            <a:endParaRPr lang="en-US" sz="2000" b="1" dirty="0">
              <a:solidFill>
                <a:srgbClr val="000000"/>
              </a:solidFill>
            </a:endParaRPr>
          </a:p>
          <a:p>
            <a:pPr algn="ctr">
              <a:defRPr/>
            </a:pPr>
            <a:endParaRPr lang="en-US" dirty="0"/>
          </a:p>
        </p:txBody>
      </p:sp>
      <p:sp>
        <p:nvSpPr>
          <p:cNvPr id="18469" name="TextBox 59"/>
          <p:cNvSpPr txBox="1">
            <a:spLocks noChangeArrowheads="1"/>
          </p:cNvSpPr>
          <p:nvPr/>
        </p:nvSpPr>
        <p:spPr bwMode="auto">
          <a:xfrm>
            <a:off x="5913438" y="1443038"/>
            <a:ext cx="944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Git Lab</a:t>
            </a:r>
          </a:p>
        </p:txBody>
      </p:sp>
      <p:sp>
        <p:nvSpPr>
          <p:cNvPr id="18470" name="TextBox 61"/>
          <p:cNvSpPr txBox="1">
            <a:spLocks noChangeArrowheads="1"/>
          </p:cNvSpPr>
          <p:nvPr/>
        </p:nvSpPr>
        <p:spPr bwMode="auto">
          <a:xfrm>
            <a:off x="5972175" y="4117975"/>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New Relic</a:t>
            </a:r>
          </a:p>
        </p:txBody>
      </p:sp>
      <p:sp>
        <p:nvSpPr>
          <p:cNvPr id="18471" name="TextBox 62"/>
          <p:cNvSpPr txBox="1">
            <a:spLocks noChangeArrowheads="1"/>
          </p:cNvSpPr>
          <p:nvPr/>
        </p:nvSpPr>
        <p:spPr bwMode="auto">
          <a:xfrm>
            <a:off x="5972175" y="3225800"/>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App Dynamics</a:t>
            </a:r>
          </a:p>
        </p:txBody>
      </p:sp>
      <p:pic>
        <p:nvPicPr>
          <p:cNvPr id="18472" name="Picture 29" descr="gitlab.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31" descr="elk.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275263" y="3128963"/>
            <a:ext cx="6381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69" descr="newrelic.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286375" y="3859213"/>
            <a:ext cx="6270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18476" name="TextBox 72"/>
          <p:cNvSpPr txBox="1">
            <a:spLocks noChangeArrowheads="1"/>
          </p:cNvSpPr>
          <p:nvPr/>
        </p:nvSpPr>
        <p:spPr bwMode="auto">
          <a:xfrm>
            <a:off x="7277100" y="3994150"/>
            <a:ext cx="1127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FreightSans Pro Medium" charset="0"/>
                <a:cs typeface="FreightSans Pro Medium" charset="0"/>
              </a:rPr>
              <a:t>Powered by</a:t>
            </a:r>
          </a:p>
        </p:txBody>
      </p:sp>
      <p:pic>
        <p:nvPicPr>
          <p:cNvPr id="18477" name="Picture 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260975" y="19716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579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Self provisioning - Creating and Binding a Service</a:t>
            </a:r>
          </a:p>
        </p:txBody>
      </p:sp>
      <p:sp>
        <p:nvSpPr>
          <p:cNvPr id="4" name="Rounded Rectangle 3"/>
          <p:cNvSpPr/>
          <p:nvPr/>
        </p:nvSpPr>
        <p:spPr>
          <a:xfrm>
            <a:off x="1981200" y="1276350"/>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338" y="2651125"/>
            <a:ext cx="3276600" cy="374650"/>
          </a:xfrm>
          <a:prstGeom prst="roundRect">
            <a:avLst>
              <a:gd name="adj" fmla="val 8685"/>
            </a:avLst>
          </a:prstGeom>
          <a:solidFill>
            <a:srgbClr val="0A1831">
              <a:alpha val="25000"/>
            </a:srgbClr>
          </a:solidFill>
          <a:ln w="41275">
            <a:noFill/>
            <a:round/>
            <a:headEnd/>
            <a:tailEnd/>
          </a:ln>
        </p:spPr>
        <p:txBody>
          <a:bodyPr wrap="none" lIns="182880" tIns="0" rIns="0" bIns="0" anchor="ctr"/>
          <a:lstStyle/>
          <a:p>
            <a:pPr fontAlgn="auto">
              <a:spcBef>
                <a:spcPts val="0"/>
              </a:spcBef>
              <a:spcAft>
                <a:spcPts val="0"/>
              </a:spcAft>
              <a:defRPr/>
            </a:pPr>
            <a:r>
              <a:rPr lang="en-US" sz="1600" dirty="0">
                <a:solidFill>
                  <a:prstClr val="white">
                    <a:lumMod val="95000"/>
                  </a:prstClr>
                </a:solidFill>
                <a:latin typeface="Calibri"/>
                <a:ea typeface="+mn-ea"/>
              </a:rPr>
              <a:t>Router</a:t>
            </a:r>
          </a:p>
        </p:txBody>
      </p:sp>
      <p:sp>
        <p:nvSpPr>
          <p:cNvPr id="21508" name="Rectangle 5"/>
          <p:cNvSpPr>
            <a:spLocks noChangeArrowheads="1"/>
          </p:cNvSpPr>
          <p:nvPr/>
        </p:nvSpPr>
        <p:spPr bwMode="auto">
          <a:xfrm>
            <a:off x="2422525" y="3824288"/>
            <a:ext cx="2720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solidFill>
                  <a:srgbClr val="000000"/>
                </a:solidFill>
                <a:latin typeface="Calibri" charset="0"/>
              </a:rPr>
              <a:t>Pivotal Cloud Foundry</a:t>
            </a:r>
          </a:p>
          <a:p>
            <a:pPr algn="r"/>
            <a:r>
              <a:rPr lang="en-US">
                <a:solidFill>
                  <a:srgbClr val="000000"/>
                </a:solidFill>
                <a:latin typeface="Calibri" charset="0"/>
              </a:rPr>
              <a:t>Elastic Runtime</a:t>
            </a:r>
          </a:p>
        </p:txBody>
      </p:sp>
      <p:sp>
        <p:nvSpPr>
          <p:cNvPr id="7" name="Oval 42"/>
          <p:cNvSpPr/>
          <p:nvPr/>
        </p:nvSpPr>
        <p:spPr>
          <a:xfrm>
            <a:off x="2192338" y="3465513"/>
            <a:ext cx="230187" cy="230187"/>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1510" name="Group 20"/>
          <p:cNvGrpSpPr>
            <a:grpSpLocks/>
          </p:cNvGrpSpPr>
          <p:nvPr/>
        </p:nvGrpSpPr>
        <p:grpSpPr bwMode="auto">
          <a:xfrm>
            <a:off x="2832100" y="1438275"/>
            <a:ext cx="2273300" cy="442913"/>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a:solidFill>
                    <a:schemeClr val="bg1"/>
                  </a:solidFill>
                  <a:latin typeface="+mn-lt"/>
                  <a:ea typeface="+mn-ea"/>
                </a:rPr>
                <a:t>DB</a:t>
              </a:r>
            </a:p>
          </p:txBody>
        </p:sp>
        <p:sp>
          <p:nvSpPr>
            <p:cNvPr id="17" name="Oval 194"/>
            <p:cNvSpPr/>
            <p:nvPr/>
          </p:nvSpPr>
          <p:spPr>
            <a:xfrm>
              <a:off x="3511372" y="1612888"/>
              <a:ext cx="206251" cy="21470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 name="TextBox 17"/>
          <p:cNvSpPr txBox="1">
            <a:spLocks noChangeArrowheads="1"/>
          </p:cNvSpPr>
          <p:nvPr/>
        </p:nvSpPr>
        <p:spPr bwMode="auto">
          <a:xfrm>
            <a:off x="4114800" y="1428750"/>
            <a:ext cx="925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35" name="Right Arrow 34"/>
          <p:cNvSpPr/>
          <p:nvPr/>
        </p:nvSpPr>
        <p:spPr>
          <a:xfrm rot="10800000">
            <a:off x="3746500" y="2497138"/>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ight Arrow 36"/>
          <p:cNvSpPr/>
          <p:nvPr/>
        </p:nvSpPr>
        <p:spPr>
          <a:xfrm rot="10800000">
            <a:off x="3746500" y="3122613"/>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ight Arrow 47"/>
          <p:cNvSpPr/>
          <p:nvPr/>
        </p:nvSpPr>
        <p:spPr>
          <a:xfrm rot="10800000">
            <a:off x="1217613" y="2497138"/>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Right Arrow 49"/>
          <p:cNvSpPr/>
          <p:nvPr/>
        </p:nvSpPr>
        <p:spPr>
          <a:xfrm rot="10800000">
            <a:off x="1217613" y="3122613"/>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Right Arrow 54"/>
          <p:cNvSpPr/>
          <p:nvPr/>
        </p:nvSpPr>
        <p:spPr>
          <a:xfrm rot="10800000">
            <a:off x="6270625" y="2497138"/>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ight Arrow 56"/>
          <p:cNvSpPr/>
          <p:nvPr/>
        </p:nvSpPr>
        <p:spPr>
          <a:xfrm rot="10800000">
            <a:off x="6270625" y="3122613"/>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ight Arrow 58"/>
          <p:cNvSpPr/>
          <p:nvPr/>
        </p:nvSpPr>
        <p:spPr>
          <a:xfrm>
            <a:off x="6270625" y="2184400"/>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reserve resources</a:t>
            </a:r>
          </a:p>
        </p:txBody>
      </p:sp>
      <p:sp>
        <p:nvSpPr>
          <p:cNvPr id="63" name="Right Arrow 62"/>
          <p:cNvSpPr/>
          <p:nvPr/>
        </p:nvSpPr>
        <p:spPr>
          <a:xfrm>
            <a:off x="1220788"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4" name="Right Arrow 63"/>
          <p:cNvSpPr/>
          <p:nvPr/>
        </p:nvSpPr>
        <p:spPr>
          <a:xfrm>
            <a:off x="3744913"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5" name="Right Arrow 64"/>
          <p:cNvSpPr/>
          <p:nvPr/>
        </p:nvSpPr>
        <p:spPr>
          <a:xfrm>
            <a:off x="3746500" y="2819400"/>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6" name="Right Arrow 65"/>
          <p:cNvSpPr/>
          <p:nvPr/>
        </p:nvSpPr>
        <p:spPr>
          <a:xfrm>
            <a:off x="1222375" y="2822575"/>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7" name="Right Arrow 66"/>
          <p:cNvSpPr/>
          <p:nvPr/>
        </p:nvSpPr>
        <p:spPr>
          <a:xfrm>
            <a:off x="6270625" y="2822575"/>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CLI</a:t>
            </a:r>
          </a:p>
        </p:txBody>
      </p:sp>
      <p:sp>
        <p:nvSpPr>
          <p:cNvPr id="30" name="Rounded Rectangle 29"/>
          <p:cNvSpPr>
            <a:spLocks noChangeArrowheads="1"/>
          </p:cNvSpPr>
          <p:nvPr/>
        </p:nvSpPr>
        <p:spPr bwMode="auto">
          <a:xfrm>
            <a:off x="28321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Cloud Controller</a:t>
            </a:r>
          </a:p>
        </p:txBody>
      </p:sp>
      <p:sp>
        <p:nvSpPr>
          <p:cNvPr id="31" name="Rounded Rectangle 30"/>
          <p:cNvSpPr>
            <a:spLocks noChangeArrowheads="1"/>
          </p:cNvSpPr>
          <p:nvPr/>
        </p:nvSpPr>
        <p:spPr bwMode="auto">
          <a:xfrm>
            <a:off x="53594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Service</a:t>
            </a:r>
          </a:p>
          <a:p>
            <a:pPr algn="ctr" fontAlgn="auto">
              <a:spcBef>
                <a:spcPts val="0"/>
              </a:spcBef>
              <a:spcAft>
                <a:spcPts val="0"/>
              </a:spcAft>
              <a:defRPr/>
            </a:pPr>
            <a:r>
              <a:rPr lang="en-US" sz="1200" b="1" dirty="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7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Data</a:t>
            </a:r>
          </a:p>
          <a:p>
            <a:pPr algn="ctr" fontAlgn="auto">
              <a:spcBef>
                <a:spcPts val="0"/>
              </a:spcBef>
              <a:spcAft>
                <a:spcPts val="0"/>
              </a:spcAft>
              <a:defRPr/>
            </a:pPr>
            <a:r>
              <a:rPr lang="en-US" sz="1200" b="1" dirty="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288" y="2786063"/>
            <a:ext cx="200025" cy="265112"/>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75"/>
          <p:cNvSpPr/>
          <p:nvPr/>
        </p:nvSpPr>
        <p:spPr>
          <a:xfrm>
            <a:off x="5702300" y="2786063"/>
            <a:ext cx="227013" cy="227012"/>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ounded Rectangle 1"/>
          <p:cNvSpPr/>
          <p:nvPr/>
        </p:nvSpPr>
        <p:spPr>
          <a:xfrm>
            <a:off x="628650" y="2809875"/>
            <a:ext cx="266700" cy="212725"/>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170"/>
          <p:cNvSpPr/>
          <p:nvPr/>
        </p:nvSpPr>
        <p:spPr>
          <a:xfrm>
            <a:off x="8228013" y="2800350"/>
            <a:ext cx="230187" cy="222250"/>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ight Arrow 67"/>
          <p:cNvSpPr/>
          <p:nvPr/>
        </p:nvSpPr>
        <p:spPr>
          <a:xfrm rot="16200000">
            <a:off x="3134519" y="1883569"/>
            <a:ext cx="309562"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402241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nodeType="afterGroup">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nodeType="afterGroup">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nodeType="afterGroup">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nodeType="afterGroup">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nodeType="afterGroup">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PCF Marketplace</a:t>
            </a:r>
          </a:p>
        </p:txBody>
      </p:sp>
      <p:pic>
        <p:nvPicPr>
          <p:cNvPr id="25602" name="Picture 3" descr="Servic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3" y="903288"/>
            <a:ext cx="4002087"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2" descr="ServicesMarketplac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2116138"/>
            <a:ext cx="4029075"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Placeholder 2"/>
          <p:cNvSpPr txBox="1">
            <a:spLocks/>
          </p:cNvSpPr>
          <p:nvPr/>
        </p:nvSpPr>
        <p:spPr bwMode="auto">
          <a:xfrm>
            <a:off x="195263" y="1136650"/>
            <a:ext cx="4243387"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Broad Services Ecosystem</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Easy accessibility</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Quick, self-provisioning</a:t>
            </a:r>
          </a:p>
        </p:txBody>
      </p:sp>
      <p:pic>
        <p:nvPicPr>
          <p:cNvPr id="7" name="Picture 6" descr="Screen Shot 2015-08-10 at 2.37.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717550"/>
            <a:ext cx="2732088"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9089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643386" y="2499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dirty="0">
                <a:solidFill>
                  <a:srgbClr val="FFFFFF"/>
                </a:solidFill>
              </a:rPr>
              <a:t> Application Instance</a:t>
            </a:r>
          </a:p>
          <a:p>
            <a:pPr lvl="0" defTabSz="457200">
              <a:lnSpc>
                <a:spcPct val="200000"/>
              </a:lnSpc>
              <a:defRPr>
                <a:solidFill>
                  <a:srgbClr val="000000"/>
                </a:solidFill>
                <a:uFillTx/>
              </a:defRPr>
            </a:pPr>
            <a:r>
              <a:rPr sz="2400" dirty="0">
                <a:solidFill>
                  <a:srgbClr val="FFFFFF"/>
                </a:solidFill>
              </a:rPr>
              <a:t> Platform Processes</a:t>
            </a:r>
          </a:p>
          <a:p>
            <a:pPr lvl="0" defTabSz="457200">
              <a:lnSpc>
                <a:spcPct val="200000"/>
              </a:lnSpc>
              <a:defRPr>
                <a:solidFill>
                  <a:srgbClr val="000000"/>
                </a:solidFill>
                <a:uFillTx/>
              </a:defRPr>
            </a:pPr>
            <a:r>
              <a:rPr sz="2400" dirty="0">
                <a:solidFill>
                  <a:srgbClr val="FFFFFF"/>
                </a:solidFill>
              </a:rPr>
              <a:t> Platform VMs</a:t>
            </a:r>
          </a:p>
          <a:p>
            <a:pPr lvl="0" defTabSz="457200">
              <a:lnSpc>
                <a:spcPct val="200000"/>
              </a:lnSpc>
              <a:defRPr>
                <a:solidFill>
                  <a:srgbClr val="000000"/>
                </a:solidFill>
                <a:uFillTx/>
              </a:defRPr>
            </a:pPr>
            <a:r>
              <a:rPr sz="2400" dirty="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79" name="Title 1"/>
          <p:cNvSpPr txBox="1">
            <a:spLocks/>
          </p:cNvSpPr>
          <p:nvPr/>
        </p:nvSpPr>
        <p:spPr>
          <a:xfrm>
            <a:off x="2320085" y="44828"/>
            <a:ext cx="472478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Instance HA</a:t>
            </a:r>
            <a:endParaRPr lang="en-US" sz="3200" dirty="0">
              <a:solidFill>
                <a:schemeClr val="bg2"/>
              </a:solidFill>
              <a:latin typeface="Arial" charset="0"/>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itle 1"/>
          <p:cNvSpPr txBox="1">
            <a:spLocks/>
          </p:cNvSpPr>
          <p:nvPr/>
        </p:nvSpPr>
        <p:spPr>
          <a:xfrm>
            <a:off x="2468942" y="12808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Process HA</a:t>
            </a:r>
            <a:endParaRPr lang="en-US" sz="3200" dirty="0">
              <a:solidFill>
                <a:schemeClr val="bg2"/>
              </a:solidFill>
              <a:latin typeface="Arial" charset="0"/>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smtClean="0">
                <a:solidFill>
                  <a:srgbClr val="2C95DD"/>
                </a:solidFill>
              </a:rPr>
              <a:t>Cloud Foundry: An Application-centric Platform </a:t>
            </a:r>
            <a:r>
              <a:rPr lang="en-US" sz="3200" dirty="0">
                <a:solidFill>
                  <a:srgbClr val="2C95DD"/>
                </a:solidFill>
              </a:rPr>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791029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
        <p:nvSpPr>
          <p:cNvPr id="61" name="Title 1"/>
          <p:cNvSpPr txBox="1">
            <a:spLocks/>
          </p:cNvSpPr>
          <p:nvPr/>
        </p:nvSpPr>
        <p:spPr>
          <a:xfrm>
            <a:off x="1826381" y="166682"/>
            <a:ext cx="546704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Virtual Machine HA</a:t>
            </a:r>
            <a:endParaRPr lang="en-US" sz="3200" dirty="0">
              <a:solidFill>
                <a:schemeClr val="bg2"/>
              </a:solidFill>
              <a:latin typeface="Arial" charset="0"/>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691" y="240771"/>
            <a:ext cx="4289954"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984609"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439046"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2394857"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94857"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2394857"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466702"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468788"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236362"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4528457"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4528457"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528457"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600302"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602388"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2424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43760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242457"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052457" y="1364076"/>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pic>
        <p:nvPicPr>
          <p:cNvPr id="49" name="droppedImage.png"/>
          <p:cNvPicPr/>
          <p:nvPr/>
        </p:nvPicPr>
        <p:blipFill>
          <a:blip r:embed="rId3">
            <a:extLst/>
          </a:blip>
          <a:srcRect l="3267" t="13725" r="13071" b="40958"/>
          <a:stretch>
            <a:fillRect/>
          </a:stretch>
        </p:blipFill>
        <p:spPr>
          <a:xfrm>
            <a:off x="6133773" y="3374781"/>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6933017" y="3921456"/>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1338147" y="-53948"/>
            <a:ext cx="7662795" cy="460374"/>
          </a:xfrm>
        </p:spPr>
        <p:txBody>
          <a:bodyPr/>
          <a:lstStyle/>
          <a:p>
            <a:pPr lvl="0">
              <a:lnSpc>
                <a:spcPct val="100000"/>
              </a:lnSpc>
              <a:tabLst>
                <a:tab pos="1939925" algn="l"/>
              </a:tabLst>
            </a:pPr>
            <a:r>
              <a:rPr lang="en-US" sz="3200" dirty="0" smtClean="0">
                <a:solidFill>
                  <a:srgbClr val="2C95DD"/>
                </a:solidFill>
              </a:rPr>
              <a:t>Pivotal Enables Four Levels of HA</a:t>
            </a:r>
            <a:endParaRPr lang="en-US" sz="3200"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2"/>
          <p:cNvSpPr>
            <a:spLocks noChangeArrowheads="1"/>
          </p:cNvSpPr>
          <p:nvPr/>
        </p:nvSpPr>
        <p:spPr bwMode="auto">
          <a:xfrm>
            <a:off x="2760663" y="365125"/>
            <a:ext cx="4230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a:solidFill>
                  <a:schemeClr val="bg2"/>
                </a:solidFill>
                <a:ea typeface="MS PGothic" charset="0"/>
                <a:cs typeface="MS PGothic" charset="0"/>
              </a:rPr>
              <a:t>Zero Downtime </a:t>
            </a:r>
          </a:p>
          <a:p>
            <a:pPr algn="ctr"/>
            <a:r>
              <a:rPr lang="en-US" sz="2400" b="1">
                <a:solidFill>
                  <a:schemeClr val="bg2"/>
                </a:solidFill>
                <a:ea typeface="MS PGothic" charset="0"/>
                <a:cs typeface="MS PGothic" charset="0"/>
              </a:rPr>
              <a:t>Blue-Green Deployment</a:t>
            </a:r>
          </a:p>
        </p:txBody>
      </p:sp>
      <p:sp>
        <p:nvSpPr>
          <p:cNvPr id="9218" name="AutoShape 4"/>
          <p:cNvSpPr>
            <a:spLocks noChangeArrowheads="1"/>
          </p:cNvSpPr>
          <p:nvPr/>
        </p:nvSpPr>
        <p:spPr bwMode="auto">
          <a:xfrm>
            <a:off x="1438275" y="2792413"/>
            <a:ext cx="1419225" cy="798512"/>
          </a:xfrm>
          <a:prstGeom prst="roundRect">
            <a:avLst>
              <a:gd name="adj" fmla="val 16667"/>
            </a:avLst>
          </a:prstGeom>
          <a:gradFill rotWithShape="0">
            <a:gsLst>
              <a:gs pos="0">
                <a:srgbClr val="89BDF0"/>
              </a:gs>
              <a:gs pos="100000">
                <a:srgbClr val="3D546C"/>
              </a:gs>
            </a:gsLst>
            <a:lin ang="5400000" scaled="1"/>
          </a:gradFill>
          <a:ln w="9525">
            <a:solidFill>
              <a:srgbClr val="333399"/>
            </a:solidFill>
            <a:round/>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Version1</a:t>
            </a:r>
          </a:p>
        </p:txBody>
      </p:sp>
      <p:sp>
        <p:nvSpPr>
          <p:cNvPr id="9219" name="AutoShape 5"/>
          <p:cNvSpPr>
            <a:spLocks noChangeArrowheads="1"/>
          </p:cNvSpPr>
          <p:nvPr/>
        </p:nvSpPr>
        <p:spPr bwMode="auto">
          <a:xfrm>
            <a:off x="4903788" y="2792413"/>
            <a:ext cx="1416050" cy="800100"/>
          </a:xfrm>
          <a:prstGeom prst="roundRect">
            <a:avLst>
              <a:gd name="adj" fmla="val 16667"/>
            </a:avLst>
          </a:prstGeom>
          <a:solidFill>
            <a:srgbClr val="1C8393"/>
          </a:solidFill>
          <a:ln w="9525">
            <a:solidFill>
              <a:srgbClr val="003366"/>
            </a:solidFill>
            <a:miter lim="800000"/>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Version2</a:t>
            </a:r>
            <a:endParaRPr lang="en-US" altLang="zh-CN">
              <a:solidFill>
                <a:srgbClr val="4D4D4D"/>
              </a:solidFill>
              <a:ea typeface="MS PGothic" charset="0"/>
              <a:cs typeface="MS PGothic" charset="0"/>
            </a:endParaRPr>
          </a:p>
        </p:txBody>
      </p:sp>
      <p:sp>
        <p:nvSpPr>
          <p:cNvPr id="9220" name="Text Box 6"/>
          <p:cNvSpPr>
            <a:spLocks noChangeArrowheads="1"/>
          </p:cNvSpPr>
          <p:nvPr/>
        </p:nvSpPr>
        <p:spPr bwMode="auto">
          <a:xfrm>
            <a:off x="1079500" y="1674813"/>
            <a:ext cx="19256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b="1">
                <a:solidFill>
                  <a:srgbClr val="89BDF0"/>
                </a:solidFill>
                <a:latin typeface="Courier New" charset="0"/>
                <a:ea typeface="MS PGothic" charset="0"/>
                <a:cs typeface="MS PGothic" charset="0"/>
              </a:rPr>
              <a:t>myapp.cfapps.io</a:t>
            </a:r>
          </a:p>
        </p:txBody>
      </p:sp>
      <p:sp>
        <p:nvSpPr>
          <p:cNvPr id="9221" name="Text Box 8"/>
          <p:cNvSpPr>
            <a:spLocks noChangeArrowheads="1"/>
          </p:cNvSpPr>
          <p:nvPr/>
        </p:nvSpPr>
        <p:spPr bwMode="auto">
          <a:xfrm>
            <a:off x="3749675" y="2974975"/>
            <a:ext cx="11541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2" name="Arrow 87"/>
          <p:cNvSpPr>
            <a:spLocks noChangeShapeType="1"/>
          </p:cNvSpPr>
          <p:nvPr/>
        </p:nvSpPr>
        <p:spPr bwMode="auto">
          <a:xfrm>
            <a:off x="3787775" y="3327400"/>
            <a:ext cx="1116013"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3" name="Text Box 8"/>
          <p:cNvSpPr>
            <a:spLocks noChangeArrowheads="1"/>
          </p:cNvSpPr>
          <p:nvPr/>
        </p:nvSpPr>
        <p:spPr bwMode="auto">
          <a:xfrm>
            <a:off x="284163" y="2968625"/>
            <a:ext cx="11541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4" name="Arrow 87"/>
          <p:cNvSpPr>
            <a:spLocks noChangeShapeType="1"/>
          </p:cNvSpPr>
          <p:nvPr/>
        </p:nvSpPr>
        <p:spPr bwMode="auto">
          <a:xfrm>
            <a:off x="322263" y="3322638"/>
            <a:ext cx="1116012"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748645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hape 1069"/>
          <p:cNvSpPr>
            <a:spLocks noGrp="1"/>
          </p:cNvSpPr>
          <p:nvPr>
            <p:ph type="title"/>
          </p:nvPr>
        </p:nvSpPr>
        <p:spPr/>
        <p:txBody>
          <a:bodyPr lIns="91425" tIns="45700" rIns="91425" bIns="45700"/>
          <a:lstStyle/>
          <a:p>
            <a:pPr>
              <a:buClr>
                <a:srgbClr val="008881"/>
              </a:buClr>
              <a:buSzPct val="25000"/>
            </a:pPr>
            <a:r>
              <a:rPr lang="en-US" sz="2800">
                <a:solidFill>
                  <a:srgbClr val="008881"/>
                </a:solidFill>
                <a:latin typeface="Arial" charset="0"/>
                <a:sym typeface="Arial" charset="0"/>
              </a:rPr>
              <a:t>Platform Upgrades and Patches</a:t>
            </a:r>
          </a:p>
        </p:txBody>
      </p:sp>
      <p:sp>
        <p:nvSpPr>
          <p:cNvPr id="14338" name="Shape 1070"/>
          <p:cNvSpPr>
            <a:spLocks noGrp="1"/>
          </p:cNvSpPr>
          <p:nvPr>
            <p:ph type="body" idx="1"/>
          </p:nvPr>
        </p:nvSpPr>
        <p:spPr>
          <a:xfrm>
            <a:off x="457200" y="876300"/>
            <a:ext cx="8229600" cy="3822700"/>
          </a:xfrm>
        </p:spPr>
        <p:txBody>
          <a:bodyPr lIns="91425" tIns="45700" rIns="91425" bIns="45700">
            <a:normAutofit/>
          </a:bodyPr>
          <a:lstStyle/>
          <a:p>
            <a:pPr marL="342900" indent="-342900">
              <a:lnSpc>
                <a:spcPct val="90000"/>
              </a:lnSpc>
              <a:spcBef>
                <a:spcPct val="0"/>
              </a:spcBef>
              <a:buFont typeface="Arial"/>
              <a:buChar char="•"/>
              <a:defRPr/>
            </a:pPr>
            <a:r>
              <a:rPr lang="en-US" dirty="0">
                <a:solidFill>
                  <a:srgbClr val="FFFFFF"/>
                </a:solidFill>
                <a:latin typeface="Arial" charset="0"/>
                <a:cs typeface="Arial" charset="0"/>
                <a:sym typeface="Arial" charset="0"/>
              </a:rPr>
              <a:t>BOSH executes </a:t>
            </a:r>
            <a:r>
              <a:rPr lang="en-US" b="1" dirty="0">
                <a:solidFill>
                  <a:srgbClr val="FFFFFF"/>
                </a:solidFill>
                <a:latin typeface="Arial" charset="0"/>
                <a:cs typeface="Arial" charset="0"/>
                <a:sym typeface="Arial" charset="0"/>
              </a:rPr>
              <a:t>Canary-style deployments </a:t>
            </a:r>
            <a:r>
              <a:rPr lang="en-US" dirty="0">
                <a:solidFill>
                  <a:srgbClr val="FFFFFF"/>
                </a:solidFill>
                <a:latin typeface="Arial" charset="0"/>
                <a:cs typeface="Arial" charset="0"/>
                <a:sym typeface="Arial" charset="0"/>
              </a:rPr>
              <a:t>to minimize downtime</a:t>
            </a:r>
          </a:p>
          <a:p>
            <a:pPr marL="342900" lvl="1" indent="-342900">
              <a:lnSpc>
                <a:spcPct val="90000"/>
              </a:lnSpc>
              <a:buFont typeface="Arial"/>
              <a:buChar char="•"/>
              <a:defRPr/>
            </a:pPr>
            <a:r>
              <a:rPr lang="en-US" dirty="0">
                <a:solidFill>
                  <a:srgbClr val="FFFFFF"/>
                </a:solidFill>
                <a:latin typeface="Arial" charset="0"/>
                <a:cs typeface="Arial" charset="0"/>
                <a:sym typeface="Arial" charset="0"/>
              </a:rPr>
              <a:t>Also known as rolling upgrades</a:t>
            </a:r>
          </a:p>
          <a:p>
            <a:pPr marL="342900" indent="-342900">
              <a:lnSpc>
                <a:spcPct val="90000"/>
              </a:lnSpc>
              <a:buFont typeface="Arial"/>
              <a:buChar char="•"/>
              <a:defRPr/>
            </a:pPr>
            <a:r>
              <a:rPr lang="en-US" dirty="0">
                <a:solidFill>
                  <a:srgbClr val="FFFFFF"/>
                </a:solidFill>
                <a:latin typeface="Arial" charset="0"/>
                <a:cs typeface="Arial" charset="0"/>
                <a:sym typeface="Arial" charset="0"/>
              </a:rPr>
              <a:t>A select number of “canary” VMs from the new release are deployed</a:t>
            </a:r>
          </a:p>
          <a:p>
            <a:pPr marL="342900" indent="-342900">
              <a:spcBef>
                <a:spcPct val="0"/>
              </a:spcBef>
              <a:buFont typeface="Arial"/>
              <a:buChar char="•"/>
              <a:defRPr/>
            </a:pPr>
            <a:r>
              <a:rPr lang="en-US" dirty="0">
                <a:solidFill>
                  <a:srgbClr val="FFFFFF"/>
                </a:solidFill>
                <a:latin typeface="Arial" charset="0"/>
                <a:cs typeface="Arial" charset="0"/>
                <a:sym typeface="Arial" charset="0"/>
              </a:rPr>
              <a:t>BOSH verifies new VMs have been deployed successfully</a:t>
            </a:r>
          </a:p>
          <a:p>
            <a:pPr marL="342900" indent="-342900">
              <a:buFont typeface="Arial"/>
              <a:buChar char="•"/>
              <a:defRPr/>
            </a:pPr>
            <a:r>
              <a:rPr lang="en-US" dirty="0">
                <a:solidFill>
                  <a:srgbClr val="FFFFFF"/>
                </a:solidFill>
                <a:latin typeface="Arial" charset="0"/>
                <a:cs typeface="Arial" charset="0"/>
                <a:sym typeface="Arial" charset="0"/>
              </a:rPr>
              <a:t>Remaining VMs are deployed only if the upgrade of canary VMs succeeded</a:t>
            </a:r>
          </a:p>
          <a:p>
            <a:pPr marL="342900" lvl="1" indent="-342900">
              <a:buFont typeface="Arial"/>
              <a:buChar char="•"/>
              <a:defRPr/>
            </a:pPr>
            <a:r>
              <a:rPr lang="en-US" dirty="0">
                <a:solidFill>
                  <a:srgbClr val="FFFFFF"/>
                </a:solidFill>
                <a:latin typeface="Arial" charset="0"/>
                <a:cs typeface="Arial" charset="0"/>
                <a:sym typeface="Arial" charset="0"/>
              </a:rPr>
              <a:t>Otherwise the upgrade is halted</a:t>
            </a:r>
          </a:p>
          <a:p>
            <a:pPr>
              <a:lnSpc>
                <a:spcPct val="90000"/>
              </a:lnSpc>
              <a:defRPr/>
            </a:pPr>
            <a:endParaRPr lang="en-US" dirty="0">
              <a:solidFill>
                <a:srgbClr val="4D4D4D"/>
              </a:solidFill>
              <a:latin typeface="Arial" charset="0"/>
              <a:cs typeface="Arial" charset="0"/>
              <a:sym typeface="Arial" charset="0"/>
            </a:endParaRPr>
          </a:p>
        </p:txBody>
      </p:sp>
    </p:spTree>
    <p:extLst>
      <p:ext uri="{BB962C8B-B14F-4D97-AF65-F5344CB8AC3E}">
        <p14:creationId xmlns:p14="http://schemas.microsoft.com/office/powerpoint/2010/main" val="38729965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885"/>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2290" name="Shape 886"/>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523FDF1D-BDE0-7745-A80C-D3C68FA620AE}" type="slidenum">
              <a:rPr lang="en-US" sz="800">
                <a:solidFill>
                  <a:srgbClr val="808080"/>
                </a:solidFill>
                <a:cs typeface="Arial" charset="0"/>
                <a:sym typeface="Arial" charset="0"/>
              </a:rPr>
              <a:pPr eaLnBrk="1" hangingPunct="1">
                <a:buClr>
                  <a:srgbClr val="808080"/>
                </a:buClr>
                <a:buSzPct val="25000"/>
                <a:buFont typeface="Arial" charset="0"/>
                <a:buNone/>
              </a:pPr>
              <a:t>25</a:t>
            </a:fld>
            <a:endParaRPr lang="en-US" sz="800">
              <a:solidFill>
                <a:srgbClr val="808080"/>
              </a:solidFill>
              <a:cs typeface="Arial" charset="0"/>
              <a:sym typeface="Arial" charset="0"/>
            </a:endParaRPr>
          </a:p>
        </p:txBody>
      </p:sp>
      <p:sp>
        <p:nvSpPr>
          <p:cNvPr id="12291" name="Shape 88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2" name="Shape 88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2293" name="Shape 88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2294" name="Shape 89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5" name="Shape 89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6" name="Shape 89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7" name="Shape 89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2298" name="Shape 89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2299" name="Shape 89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0" name="Shape 89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2301" name="Shape 89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2302" name="Shape 898"/>
          <p:cNvSpPr>
            <a:spLocks noChangeArrowheads="1"/>
          </p:cNvSpPr>
          <p:nvPr/>
        </p:nvSpPr>
        <p:spPr bwMode="auto">
          <a:xfrm>
            <a:off x="5265738" y="3908425"/>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3" name="Shape 899"/>
          <p:cNvSpPr txBox="1">
            <a:spLocks noChangeArrowheads="1"/>
          </p:cNvSpPr>
          <p:nvPr/>
        </p:nvSpPr>
        <p:spPr bwMode="auto">
          <a:xfrm>
            <a:off x="5133975" y="3416300"/>
            <a:ext cx="1192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A,B,M,N,X,Y</a:t>
            </a:r>
          </a:p>
        </p:txBody>
      </p:sp>
      <p:sp>
        <p:nvSpPr>
          <p:cNvPr id="12304" name="Shape 900"/>
          <p:cNvSpPr>
            <a:spLocks noChangeArrowheads="1"/>
          </p:cNvSpPr>
          <p:nvPr/>
        </p:nvSpPr>
        <p:spPr bwMode="auto">
          <a:xfrm>
            <a:off x="6286500" y="34337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Application instances</a:t>
            </a:r>
          </a:p>
        </p:txBody>
      </p:sp>
      <p:sp>
        <p:nvSpPr>
          <p:cNvPr id="12305" name="Shape 901"/>
          <p:cNvSpPr>
            <a:spLocks noChangeArrowheads="1"/>
          </p:cNvSpPr>
          <p:nvPr/>
        </p:nvSpPr>
        <p:spPr bwMode="auto">
          <a:xfrm>
            <a:off x="6286500" y="3894138"/>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VM prior to update</a:t>
            </a:r>
          </a:p>
        </p:txBody>
      </p:sp>
      <p:sp>
        <p:nvSpPr>
          <p:cNvPr id="12306" name="Shape 902"/>
          <p:cNvSpPr>
            <a:spLocks noChangeArrowheads="1"/>
          </p:cNvSpPr>
          <p:nvPr/>
        </p:nvSpPr>
        <p:spPr bwMode="auto">
          <a:xfrm>
            <a:off x="4881563" y="3368675"/>
            <a:ext cx="3935412" cy="1050925"/>
          </a:xfrm>
          <a:prstGeom prst="rect">
            <a:avLst/>
          </a:prstGeom>
          <a:noFill/>
          <a:ln w="25400">
            <a:solidFill>
              <a:schemeClr val="tx1"/>
            </a:solidFill>
            <a:prstDash val="dot"/>
            <a:round/>
            <a:headEnd/>
            <a:tailEnd/>
          </a:ln>
          <a:extLst>
            <a:ext uri="{909E8E84-426E-40dd-AFC4-6F175D3DCCD1}">
              <a14:hiddenFill xmlns:a14="http://schemas.microsoft.com/office/drawing/2010/main">
                <a:solidFill>
                  <a:srgbClr val="FFFFFF"/>
                </a:solidFill>
              </a14:hiddenFill>
            </a:ext>
          </a:extLst>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Tree>
    <p:extLst>
      <p:ext uri="{BB962C8B-B14F-4D97-AF65-F5344CB8AC3E}">
        <p14:creationId xmlns:p14="http://schemas.microsoft.com/office/powerpoint/2010/main" val="16009523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hape 907"/>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4338" name="Shape 908"/>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E6F6D69F-B69A-6B40-A0F1-44A651E12463}" type="slidenum">
              <a:rPr lang="en-US" sz="800">
                <a:solidFill>
                  <a:srgbClr val="808080"/>
                </a:solidFill>
                <a:cs typeface="Arial" charset="0"/>
                <a:sym typeface="Arial" charset="0"/>
              </a:rPr>
              <a:pPr eaLnBrk="1" hangingPunct="1">
                <a:buClr>
                  <a:srgbClr val="808080"/>
                </a:buClr>
                <a:buSzPct val="25000"/>
                <a:buFont typeface="Arial" charset="0"/>
                <a:buNone/>
              </a:pPr>
              <a:t>26</a:t>
            </a:fld>
            <a:endParaRPr lang="en-US" sz="800">
              <a:solidFill>
                <a:srgbClr val="808080"/>
              </a:solidFill>
              <a:cs typeface="Arial" charset="0"/>
              <a:sym typeface="Arial" charset="0"/>
            </a:endParaRPr>
          </a:p>
        </p:txBody>
      </p:sp>
      <p:sp>
        <p:nvSpPr>
          <p:cNvPr id="14339" name="Shape 909"/>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10" name="Shape 910"/>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11" name="Shape 911"/>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4342" name="Shape 912"/>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3" name="Shape 913"/>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4" name="Shape 914"/>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5" name="Shape 915"/>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46" name="Shape 916"/>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47" name="Shape 917"/>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8" name="Shape 918"/>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49" name="Shape 919"/>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4350" name="Shape 920"/>
          <p:cNvSpPr>
            <a:spLocks noChangeArrowheads="1"/>
          </p:cNvSpPr>
          <p:nvPr/>
        </p:nvSpPr>
        <p:spPr bwMode="auto">
          <a:xfrm>
            <a:off x="4076700" y="24050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Apps redeployed to clear VMs</a:t>
            </a:r>
          </a:p>
        </p:txBody>
      </p:sp>
      <p:sp>
        <p:nvSpPr>
          <p:cNvPr id="14351" name="Shape 921"/>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2" name="Shape 922"/>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4353" name="Shape 923"/>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4354" name="Shape 924"/>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5" name="Shape 925"/>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6" name="Shape 926"/>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7" name="Shape 927"/>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58" name="Shape 928"/>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59" name="Shape 929"/>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60" name="Shape 930"/>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61" name="Shape 931"/>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4362" name="Shape 932"/>
          <p:cNvCxnSpPr>
            <a:cxnSpLocks noChangeShapeType="1"/>
          </p:cNvCxnSpPr>
          <p:nvPr/>
        </p:nvCxnSpPr>
        <p:spPr bwMode="auto">
          <a:xfrm rot="10800000">
            <a:off x="1684338" y="2201863"/>
            <a:ext cx="827087" cy="47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14363" name="Shape 933"/>
          <p:cNvCxnSpPr>
            <a:cxnSpLocks noChangeShapeType="1"/>
          </p:cNvCxnSpPr>
          <p:nvPr/>
        </p:nvCxnSpPr>
        <p:spPr bwMode="auto">
          <a:xfrm rot="10800000">
            <a:off x="2165350" y="2206625"/>
            <a:ext cx="563563" cy="19050"/>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051636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hape 938"/>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6386" name="Shape 93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D1842F8A-D9CD-F34A-B25C-0DF3D9D1DCAC}" type="slidenum">
              <a:rPr lang="en-US" sz="800">
                <a:solidFill>
                  <a:srgbClr val="808080"/>
                </a:solidFill>
                <a:cs typeface="Arial" charset="0"/>
                <a:sym typeface="Arial" charset="0"/>
              </a:rPr>
              <a:pPr eaLnBrk="1" hangingPunct="1">
                <a:buClr>
                  <a:srgbClr val="808080"/>
                </a:buClr>
                <a:buSzPct val="25000"/>
                <a:buFont typeface="Arial" charset="0"/>
                <a:buNone/>
              </a:pPr>
              <a:t>27</a:t>
            </a:fld>
            <a:endParaRPr lang="en-US" sz="800">
              <a:solidFill>
                <a:srgbClr val="808080"/>
              </a:solidFill>
              <a:cs typeface="Arial" charset="0"/>
              <a:sym typeface="Arial" charset="0"/>
            </a:endParaRPr>
          </a:p>
        </p:txBody>
      </p:sp>
      <p:sp>
        <p:nvSpPr>
          <p:cNvPr id="16387" name="Shape 94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41" name="Shape 94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42" name="Shape 94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390" name="Shape 94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1" name="Shape 94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2" name="Shape 94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3" name="Shape 94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394" name="Shape 94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395" name="Shape 94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6" name="Shape 94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397" name="Shape 95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6398" name="Shape 95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52" name="Shape 95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53" name="Shape 95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401" name="Shape 95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2" name="Shape 95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3" name="Shape 95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4" name="Shape 95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05" name="Shape 95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06" name="Shape 95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7" name="Shape 96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08" name="Shape 96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6409" name="Shape 96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Shape 963"/>
          <p:cNvSpPr>
            <a:spLocks noChangeArrowheads="1"/>
          </p:cNvSpPr>
          <p:nvPr/>
        </p:nvSpPr>
        <p:spPr bwMode="auto">
          <a:xfrm>
            <a:off x="4076700" y="33321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Update introduced. If the tests pass, keep going </a:t>
            </a:r>
          </a:p>
        </p:txBody>
      </p:sp>
      <p:sp>
        <p:nvSpPr>
          <p:cNvPr id="16411" name="Shape 964"/>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2" name="Shape 965"/>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6413" name="Shape 966"/>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6414" name="Shape 967"/>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5" name="Shape 968"/>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6" name="Shape 969"/>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7" name="Shape 970"/>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18" name="Shape 971"/>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19" name="Shape 972"/>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20" name="Shape 973"/>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21" name="Shape 974"/>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1965163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hape 979"/>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8434" name="Shape 980"/>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61CDA59-D155-6240-9351-871CE811A029}" type="slidenum">
              <a:rPr lang="en-US" sz="800">
                <a:solidFill>
                  <a:srgbClr val="808080"/>
                </a:solidFill>
                <a:cs typeface="Arial" charset="0"/>
                <a:sym typeface="Arial" charset="0"/>
              </a:rPr>
              <a:pPr eaLnBrk="1" hangingPunct="1">
                <a:buClr>
                  <a:srgbClr val="808080"/>
                </a:buClr>
                <a:buSzPct val="25000"/>
                <a:buFont typeface="Arial" charset="0"/>
                <a:buNone/>
              </a:pPr>
              <a:t>28</a:t>
            </a:fld>
            <a:endParaRPr lang="en-US" sz="800">
              <a:solidFill>
                <a:srgbClr val="808080"/>
              </a:solidFill>
              <a:cs typeface="Arial" charset="0"/>
              <a:sym typeface="Arial" charset="0"/>
            </a:endParaRPr>
          </a:p>
        </p:txBody>
      </p:sp>
      <p:sp>
        <p:nvSpPr>
          <p:cNvPr id="18435" name="Shape 981"/>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82" name="Shape 982"/>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83" name="Shape 983"/>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38" name="Shape 984"/>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39" name="Shape 985"/>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0" name="Shape 986"/>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1" name="Shape 987"/>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42" name="Shape 988"/>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43" name="Shape 989"/>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4" name="Shape 990"/>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45" name="Shape 991"/>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46" name="Shape 992"/>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93" name="Shape 993"/>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94" name="Shape 994"/>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49" name="Shape 995"/>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0" name="Shape 996"/>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1" name="Shape 997"/>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2" name="Shape 998"/>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53" name="Shape 999"/>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54" name="Shape 1000"/>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5" name="Shape 1001"/>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56" name="Shape 1002"/>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57" name="Shape 1003"/>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8" name="Shape 1004"/>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18459" name="Shape 1005"/>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18460" name="Shape 1006"/>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1" name="Shape 1007"/>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2" name="Shape 1008"/>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3" name="Shape 1009"/>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18464" name="Shape 1010"/>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18465" name="Shape 1011"/>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6" name="Shape 1012"/>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67" name="Shape 1013"/>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8468" name="Shape 101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9" name="Shape 10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0" name="Shape 1016"/>
          <p:cNvSpPr>
            <a:spLocks noChangeArrowheads="1"/>
          </p:cNvSpPr>
          <p:nvPr/>
        </p:nvSpPr>
        <p:spPr bwMode="auto">
          <a:xfrm>
            <a:off x="5183188" y="2425700"/>
            <a:ext cx="30972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Apps redeployed to updated VMs</a:t>
            </a:r>
          </a:p>
        </p:txBody>
      </p:sp>
      <p:sp>
        <p:nvSpPr>
          <p:cNvPr id="18471" name="Shape 101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2" name="Shape 101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8473" name="Shape 101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8474" name="Shape 102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5" name="Shape 102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6" name="Shape 102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7" name="Shape 102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78" name="Shape 102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79" name="Shape 102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80" name="Shape 102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81" name="Shape 102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8482" name="Shape 1028"/>
          <p:cNvCxnSpPr>
            <a:cxnSpLocks noChangeShapeType="1"/>
          </p:cNvCxnSpPr>
          <p:nvPr/>
        </p:nvCxnSpPr>
        <p:spPr bwMode="auto">
          <a:xfrm rot="10800000" flipH="1">
            <a:off x="6689725" y="1412875"/>
            <a:ext cx="1003300"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18483" name="Shape 1029"/>
          <p:cNvCxnSpPr>
            <a:cxnSpLocks noChangeShapeType="1"/>
          </p:cNvCxnSpPr>
          <p:nvPr/>
        </p:nvCxnSpPr>
        <p:spPr bwMode="auto">
          <a:xfrm rot="10800000" flipH="1">
            <a:off x="6064250" y="1395413"/>
            <a:ext cx="100330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524454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1034"/>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20482" name="Shape 1035"/>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3913C096-8961-354C-89C2-7FAB3D0594F1}" type="slidenum">
              <a:rPr lang="en-US" sz="800">
                <a:solidFill>
                  <a:srgbClr val="808080"/>
                </a:solidFill>
                <a:cs typeface="Arial" charset="0"/>
                <a:sym typeface="Arial" charset="0"/>
              </a:rPr>
              <a:pPr eaLnBrk="1" hangingPunct="1">
                <a:buClr>
                  <a:srgbClr val="808080"/>
                </a:buClr>
                <a:buSzPct val="25000"/>
                <a:buFont typeface="Arial" charset="0"/>
                <a:buNone/>
              </a:pPr>
              <a:t>29</a:t>
            </a:fld>
            <a:endParaRPr lang="en-US" sz="800">
              <a:solidFill>
                <a:srgbClr val="808080"/>
              </a:solidFill>
              <a:cs typeface="Arial" charset="0"/>
              <a:sym typeface="Arial" charset="0"/>
            </a:endParaRPr>
          </a:p>
        </p:txBody>
      </p:sp>
      <p:sp>
        <p:nvSpPr>
          <p:cNvPr id="20483" name="Shape 1036"/>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37" name="Shape 1037"/>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38" name="Shape 1038"/>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86" name="Shape 1039"/>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7" name="Shape 1040"/>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8" name="Shape 1041"/>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9" name="Shape 1042"/>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490" name="Shape 1043"/>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491" name="Shape 1044"/>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2" name="Shape 1045"/>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493" name="Shape 1046"/>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494" name="Shape 1047"/>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48" name="Shape 1048"/>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49" name="Shape 1049"/>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97" name="Shape 1050"/>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8" name="Shape 1051"/>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499" name="Shape 1052"/>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00" name="Shape 1053"/>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01" name="Shape 1054"/>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02" name="Shape 1055"/>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3" name="Shape 1056"/>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04" name="Shape 1057"/>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505" name="Shape 1058"/>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6" name="Shape 1059"/>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07" name="Shape 1060"/>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08" name="Shape 1061"/>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9" name="Shape 1062"/>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0" name="Shape 1063"/>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1" name="Shape 1064"/>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12" name="Shape 1065"/>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13" name="Shape 1066"/>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14" name="Shape 1067"/>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15" name="Shape 1068"/>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16" name="Shape 106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7" name="Shape 1070"/>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8" name="Shape 1071"/>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19" name="Shape 1072"/>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20" name="Shape 1073"/>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1" name="Shape 1074"/>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2" name="Shape 1075"/>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3" name="Shape 1076"/>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24" name="Shape 1077"/>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25" name="Shape 1078"/>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26" name="Shape 1079"/>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27" name="Shape 1080"/>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28" name="Shape 108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9" name="Shape 1082"/>
          <p:cNvSpPr>
            <a:spLocks noChangeArrowheads="1"/>
          </p:cNvSpPr>
          <p:nvPr/>
        </p:nvSpPr>
        <p:spPr bwMode="auto">
          <a:xfrm>
            <a:off x="5194300" y="3338513"/>
            <a:ext cx="309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Remaining VMs updated same way </a:t>
            </a:r>
          </a:p>
        </p:txBody>
      </p:sp>
      <p:sp>
        <p:nvSpPr>
          <p:cNvPr id="20530" name="Shape 1083"/>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1" name="Shape 1084"/>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0532" name="Shape 1085"/>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0533" name="Shape 1086"/>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4" name="Shape 1087"/>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5" name="Shape 1088"/>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6" name="Shape 1089"/>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37" name="Shape 1090"/>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38" name="Shape 1091"/>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9" name="Shape 1092"/>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40" name="Shape 1093"/>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0701960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302203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098"/>
          <p:cNvSpPr>
            <a:spLocks noGrp="1"/>
          </p:cNvSpPr>
          <p:nvPr>
            <p:ph type="title"/>
          </p:nvPr>
        </p:nvSpPr>
        <p:spPr/>
        <p:txBody>
          <a:bodyPr/>
          <a:lstStyle/>
          <a:p>
            <a:r>
              <a:rPr lang="en-US" sz="2800" dirty="0">
                <a:solidFill>
                  <a:schemeClr val="bg1"/>
                </a:solidFill>
                <a:latin typeface="Arial" charset="0"/>
                <a:sym typeface="Helvetica Neue" charset="0"/>
              </a:rPr>
              <a:t>Upgrade and patch with rolling “canary” deploys</a:t>
            </a:r>
          </a:p>
        </p:txBody>
      </p:sp>
      <p:sp>
        <p:nvSpPr>
          <p:cNvPr id="22530" name="Shape 109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82002E6-3078-464A-84D0-C7FD30057185}" type="slidenum">
              <a:rPr lang="en-US" sz="800">
                <a:solidFill>
                  <a:srgbClr val="808080"/>
                </a:solidFill>
                <a:cs typeface="Arial" charset="0"/>
                <a:sym typeface="Arial" charset="0"/>
              </a:rPr>
              <a:pPr eaLnBrk="1" hangingPunct="1">
                <a:buClr>
                  <a:srgbClr val="808080"/>
                </a:buClr>
                <a:buSzPct val="25000"/>
                <a:buFont typeface="Arial" charset="0"/>
                <a:buNone/>
              </a:pPr>
              <a:t>30</a:t>
            </a:fld>
            <a:endParaRPr lang="en-US" sz="800">
              <a:solidFill>
                <a:srgbClr val="808080"/>
              </a:solidFill>
              <a:cs typeface="Arial" charset="0"/>
              <a:sym typeface="Arial" charset="0"/>
            </a:endParaRPr>
          </a:p>
        </p:txBody>
      </p:sp>
      <p:sp>
        <p:nvSpPr>
          <p:cNvPr id="22531" name="Shape 110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01" name="Shape 110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02" name="Shape 110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34" name="Shape 110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5" name="Shape 110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6" name="Shape 110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7" name="Shape 110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38" name="Shape 110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39" name="Shape 110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0" name="Shape 110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41" name="Shape 111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42" name="Shape 111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12" name="Shape 111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13" name="Shape 111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45" name="Shape 111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6" name="Shape 111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7" name="Shape 111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8" name="Shape 111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49" name="Shape 111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50" name="Shape 111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1" name="Shape 112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52" name="Shape 112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53" name="Shape 1122"/>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4" name="Shape 1123"/>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55" name="Shape 1124"/>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56" name="Shape 1125"/>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7" name="Shape 1126"/>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8" name="Shape 1127"/>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9" name="Shape 1128"/>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60" name="Shape 1129"/>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61" name="Shape 1130"/>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62" name="Shape 1131"/>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63" name="Shape 1132"/>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2564" name="Shape 11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Shape 1134"/>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6" name="Shape 1135"/>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67" name="Shape 1136"/>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68" name="Shape 1137"/>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9" name="Shape 1138"/>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0" name="Shape 1139"/>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1" name="Shape 1140"/>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72" name="Shape 1141"/>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73" name="Shape 1142"/>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74" name="Shape 1143"/>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75" name="Shape 1144"/>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76" name="Shape 1145"/>
          <p:cNvSpPr>
            <a:spLocks noChangeArrowheads="1"/>
          </p:cNvSpPr>
          <p:nvPr/>
        </p:nvSpPr>
        <p:spPr bwMode="auto">
          <a:xfrm>
            <a:off x="58642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7" name="Shape 1146"/>
          <p:cNvSpPr txBox="1">
            <a:spLocks noChangeArrowheads="1"/>
          </p:cNvSpPr>
          <p:nvPr/>
        </p:nvSpPr>
        <p:spPr bwMode="auto">
          <a:xfrm>
            <a:off x="7299325" y="3133725"/>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78" name="Shape 1147"/>
          <p:cNvSpPr txBox="1">
            <a:spLocks noChangeArrowheads="1"/>
          </p:cNvSpPr>
          <p:nvPr/>
        </p:nvSpPr>
        <p:spPr bwMode="auto">
          <a:xfrm>
            <a:off x="7896225" y="3133725"/>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79" name="Shape 1148"/>
          <p:cNvSpPr>
            <a:spLocks noChangeArrowheads="1"/>
          </p:cNvSpPr>
          <p:nvPr/>
        </p:nvSpPr>
        <p:spPr bwMode="auto">
          <a:xfrm>
            <a:off x="64865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0" name="Shape 1149"/>
          <p:cNvSpPr>
            <a:spLocks noChangeArrowheads="1"/>
          </p:cNvSpPr>
          <p:nvPr/>
        </p:nvSpPr>
        <p:spPr bwMode="auto">
          <a:xfrm>
            <a:off x="70961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1" name="Shape 1150"/>
          <p:cNvSpPr>
            <a:spLocks noChangeArrowheads="1"/>
          </p:cNvSpPr>
          <p:nvPr/>
        </p:nvSpPr>
        <p:spPr bwMode="auto">
          <a:xfrm>
            <a:off x="77057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2" name="Shape 1151"/>
          <p:cNvSpPr txBox="1">
            <a:spLocks noChangeArrowheads="1"/>
          </p:cNvSpPr>
          <p:nvPr/>
        </p:nvSpPr>
        <p:spPr bwMode="auto">
          <a:xfrm>
            <a:off x="7077075" y="3133725"/>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83" name="Shape 1152"/>
          <p:cNvSpPr txBox="1">
            <a:spLocks noChangeArrowheads="1"/>
          </p:cNvSpPr>
          <p:nvPr/>
        </p:nvSpPr>
        <p:spPr bwMode="auto">
          <a:xfrm>
            <a:off x="7699375"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84" name="Shape 1153"/>
          <p:cNvSpPr>
            <a:spLocks noChangeArrowheads="1"/>
          </p:cNvSpPr>
          <p:nvPr/>
        </p:nvSpPr>
        <p:spPr bwMode="auto">
          <a:xfrm>
            <a:off x="52673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5" name="Shape 1154"/>
          <p:cNvSpPr txBox="1">
            <a:spLocks noChangeArrowheads="1"/>
          </p:cNvSpPr>
          <p:nvPr/>
        </p:nvSpPr>
        <p:spPr bwMode="auto">
          <a:xfrm>
            <a:off x="5986463"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A</a:t>
            </a:r>
          </a:p>
        </p:txBody>
      </p:sp>
      <p:sp>
        <p:nvSpPr>
          <p:cNvPr id="22586" name="Shape 1155"/>
          <p:cNvSpPr txBox="1">
            <a:spLocks noChangeArrowheads="1"/>
          </p:cNvSpPr>
          <p:nvPr/>
        </p:nvSpPr>
        <p:spPr bwMode="auto">
          <a:xfrm>
            <a:off x="6623050"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B</a:t>
            </a:r>
          </a:p>
        </p:txBody>
      </p:sp>
      <p:pic>
        <p:nvPicPr>
          <p:cNvPr id="22587" name="Shape 115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8" name="Shape 1157"/>
          <p:cNvSpPr>
            <a:spLocks noChangeArrowheads="1"/>
          </p:cNvSpPr>
          <p:nvPr/>
        </p:nvSpPr>
        <p:spPr bwMode="auto">
          <a:xfrm>
            <a:off x="2536825" y="4029075"/>
            <a:ext cx="43068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b="1" dirty="0">
                <a:solidFill>
                  <a:srgbClr val="FFFFFF"/>
                </a:solidFill>
                <a:cs typeface="Arial" charset="0"/>
                <a:sym typeface="Arial" charset="0"/>
              </a:rPr>
              <a:t>Automated, No downtime</a:t>
            </a:r>
          </a:p>
          <a:p>
            <a:pPr algn="ctr">
              <a:buClr>
                <a:srgbClr val="535353"/>
              </a:buClr>
              <a:buSzPct val="25000"/>
              <a:buFont typeface="Arial" charset="0"/>
              <a:buNone/>
            </a:pPr>
            <a:r>
              <a:rPr lang="en-US" b="1" dirty="0">
                <a:solidFill>
                  <a:srgbClr val="FFFFFF"/>
                </a:solidFill>
                <a:cs typeface="Arial" charset="0"/>
                <a:sym typeface="Arial" charset="0"/>
              </a:rPr>
              <a:t>Atomic rolling update</a:t>
            </a:r>
          </a:p>
        </p:txBody>
      </p:sp>
      <p:sp>
        <p:nvSpPr>
          <p:cNvPr id="22589" name="Shape 1158"/>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0" name="Shape 1159"/>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2591" name="Shape 1160"/>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2592" name="Shape 1161"/>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3" name="Shape 1162"/>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4" name="Shape 1163"/>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5" name="Shape 1164"/>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96" name="Shape 1165"/>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97" name="Shape 1166"/>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8" name="Shape 1167"/>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99" name="Shape 1168"/>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22600" name="Shape 1169"/>
          <p:cNvCxnSpPr>
            <a:cxnSpLocks noChangeShapeType="1"/>
          </p:cNvCxnSpPr>
          <p:nvPr/>
        </p:nvCxnSpPr>
        <p:spPr bwMode="auto">
          <a:xfrm rot="10800000" flipH="1">
            <a:off x="5553075" y="3263900"/>
            <a:ext cx="1001713"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22601" name="Shape 1170"/>
          <p:cNvCxnSpPr>
            <a:cxnSpLocks noChangeShapeType="1"/>
          </p:cNvCxnSpPr>
          <p:nvPr/>
        </p:nvCxnSpPr>
        <p:spPr bwMode="auto">
          <a:xfrm rot="10800000" flipH="1">
            <a:off x="5557838" y="3281363"/>
            <a:ext cx="34925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84537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Shape 1175" descr="iphoneWhite-incexc-blank.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0860" t="-2290" r="19426" b="55646"/>
          <a:stretch>
            <a:fillRect/>
          </a:stretch>
        </p:blipFill>
        <p:spPr bwMode="auto">
          <a:xfrm>
            <a:off x="1031875" y="-107950"/>
            <a:ext cx="67230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Shape 11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364331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Shape 1177"/>
          <p:cNvSpPr>
            <a:spLocks noChangeArrowheads="1"/>
          </p:cNvSpPr>
          <p:nvPr/>
        </p:nvSpPr>
        <p:spPr bwMode="auto">
          <a:xfrm>
            <a:off x="1577975" y="446088"/>
            <a:ext cx="5307013" cy="2868612"/>
          </a:xfrm>
          <a:prstGeom prst="rect">
            <a:avLst/>
          </a:prstGeom>
          <a:gradFill rotWithShape="0">
            <a:gsLst>
              <a:gs pos="0">
                <a:schemeClr val="bg1"/>
              </a:gs>
              <a:gs pos="100000">
                <a:srgbClr val="FFFFFF">
                  <a:alpha val="0"/>
                </a:srgbClr>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pic>
        <p:nvPicPr>
          <p:cNvPr id="24580" name="Shape 117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825" y="2298700"/>
            <a:ext cx="4278313" cy="157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81" name="Shape 1179"/>
          <p:cNvSpPr>
            <a:spLocks noGrp="1"/>
          </p:cNvSpPr>
          <p:nvPr>
            <p:ph type="title"/>
          </p:nvPr>
        </p:nvSpPr>
        <p:spPr>
          <a:xfrm>
            <a:off x="1451429" y="19050"/>
            <a:ext cx="6050038" cy="857250"/>
          </a:xfrm>
        </p:spPr>
        <p:txBody>
          <a:bodyPr/>
          <a:lstStyle/>
          <a:p>
            <a:pPr algn="ctr"/>
            <a:r>
              <a:rPr lang="en-US" sz="2800" dirty="0">
                <a:latin typeface="Arial" charset="0"/>
                <a:sym typeface="Helvetica Neue" charset="0"/>
              </a:rPr>
              <a:t>Upgrade and patch </a:t>
            </a:r>
            <a:r>
              <a:rPr lang="en-US" sz="2800" dirty="0" smtClean="0">
                <a:latin typeface="Arial" charset="0"/>
                <a:sym typeface="Helvetica Neue" charset="0"/>
              </a:rPr>
              <a:t/>
            </a:r>
            <a:br>
              <a:rPr lang="en-US" sz="2800" dirty="0" smtClean="0">
                <a:latin typeface="Arial" charset="0"/>
                <a:sym typeface="Helvetica Neue" charset="0"/>
              </a:rPr>
            </a:br>
            <a:r>
              <a:rPr lang="en-US" sz="2800" dirty="0" smtClean="0">
                <a:latin typeface="Arial" charset="0"/>
                <a:sym typeface="Helvetica Neue" charset="0"/>
              </a:rPr>
              <a:t>with </a:t>
            </a:r>
            <a:r>
              <a:rPr lang="en-US" sz="2800" dirty="0">
                <a:latin typeface="Arial" charset="0"/>
                <a:sym typeface="Helvetica Neue" charset="0"/>
              </a:rPr>
              <a:t>rolling “canary” deploys</a:t>
            </a:r>
          </a:p>
        </p:txBody>
      </p:sp>
    </p:spTree>
    <p:extLst>
      <p:ext uri="{BB962C8B-B14F-4D97-AF65-F5344CB8AC3E}">
        <p14:creationId xmlns:p14="http://schemas.microsoft.com/office/powerpoint/2010/main" val="59599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z="2800" dirty="0" smtClean="0">
                <a:solidFill>
                  <a:srgbClr val="FFFFFF"/>
                </a:solidFill>
                <a:latin typeface="Arial" charset="0"/>
              </a:rPr>
              <a:t>3 </a:t>
            </a:r>
            <a:r>
              <a:rPr lang="en-US" sz="2800" dirty="0" err="1" smtClean="0">
                <a:solidFill>
                  <a:srgbClr val="FFFFFF"/>
                </a:solidFill>
                <a:latin typeface="Arial" charset="0"/>
              </a:rPr>
              <a:t>Rs</a:t>
            </a:r>
            <a:r>
              <a:rPr lang="en-US" sz="2800" dirty="0">
                <a:solidFill>
                  <a:srgbClr val="FFFFFF"/>
                </a:solidFill>
                <a:latin typeface="Arial" charset="0"/>
              </a:rPr>
              <a:t>	</a:t>
            </a:r>
            <a:r>
              <a:rPr lang="en-US" sz="2800" dirty="0" smtClean="0">
                <a:solidFill>
                  <a:srgbClr val="FFFFFF"/>
                </a:solidFill>
                <a:latin typeface="Arial" charset="0"/>
              </a:rPr>
              <a:t>to address top 3 security threats</a:t>
            </a:r>
            <a:endParaRPr lang="en-US" sz="2800" dirty="0">
              <a:solidFill>
                <a:srgbClr val="FFFFFF"/>
              </a:solidFill>
              <a:latin typeface="Arial" charset="0"/>
            </a:endParaRPr>
          </a:p>
        </p:txBody>
      </p:sp>
      <p:sp>
        <p:nvSpPr>
          <p:cNvPr id="176130" name="Rectangle 2"/>
          <p:cNvSpPr>
            <a:spLocks noGrp="1" noChangeArrowheads="1"/>
          </p:cNvSpPr>
          <p:nvPr>
            <p:ph sz="half" idx="1"/>
          </p:nvPr>
        </p:nvSpPr>
        <p:spPr>
          <a:xfrm>
            <a:off x="457200" y="876300"/>
            <a:ext cx="7983538" cy="3717925"/>
          </a:xfrm>
        </p:spPr>
        <p:txBody>
          <a:bodyPr/>
          <a:lstStyle/>
          <a:p>
            <a:pPr marL="342900" indent="-342900">
              <a:buFont typeface="Arial"/>
              <a:buChar char="•"/>
              <a:defRPr/>
            </a:pPr>
            <a:r>
              <a:rPr lang="en-US" dirty="0" smtClean="0">
                <a:solidFill>
                  <a:srgbClr val="FFFFFF"/>
                </a:solidFill>
              </a:rPr>
              <a:t>Repair</a:t>
            </a:r>
          </a:p>
          <a:p>
            <a:pPr marL="342900" indent="-342900">
              <a:buFont typeface="Arial"/>
              <a:buChar char="•"/>
              <a:defRPr/>
            </a:pPr>
            <a:r>
              <a:rPr lang="en-US" dirty="0" smtClean="0">
                <a:solidFill>
                  <a:srgbClr val="FFFFFF"/>
                </a:solidFill>
              </a:rPr>
              <a:t>Rotate</a:t>
            </a:r>
          </a:p>
          <a:p>
            <a:pPr marL="342900" indent="-342900">
              <a:buFont typeface="Arial"/>
              <a:buChar char="•"/>
              <a:defRPr/>
            </a:pPr>
            <a:r>
              <a:rPr lang="en-US" dirty="0" smtClean="0">
                <a:solidFill>
                  <a:srgbClr val="FFFFFF"/>
                </a:solidFill>
              </a:rPr>
              <a:t>Repave</a:t>
            </a:r>
          </a:p>
          <a:p>
            <a:pPr marL="342900" indent="-342900">
              <a:buFont typeface="Arial"/>
              <a:buChar char="•"/>
              <a:defRPr/>
            </a:pPr>
            <a:endParaRPr lang="en-US" dirty="0" smtClean="0"/>
          </a:p>
          <a:p>
            <a:pPr>
              <a:defRPr/>
            </a:pPr>
            <a:endParaRPr lang="en-US" dirty="0"/>
          </a:p>
        </p:txBody>
      </p:sp>
    </p:spTree>
    <p:extLst>
      <p:ext uri="{BB962C8B-B14F-4D97-AF65-F5344CB8AC3E}">
        <p14:creationId xmlns:p14="http://schemas.microsoft.com/office/powerpoint/2010/main" val="38669124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z="2800" dirty="0">
                <a:solidFill>
                  <a:srgbClr val="FFFFFF"/>
                </a:solidFill>
                <a:latin typeface="Arial" charset="0"/>
              </a:rPr>
              <a:t>Logging	</a:t>
            </a:r>
          </a:p>
        </p:txBody>
      </p:sp>
      <p:sp>
        <p:nvSpPr>
          <p:cNvPr id="176130" name="Rectangle 2"/>
          <p:cNvSpPr>
            <a:spLocks noGrp="1" noChangeArrowheads="1"/>
          </p:cNvSpPr>
          <p:nvPr>
            <p:ph sz="half" idx="1"/>
          </p:nvPr>
        </p:nvSpPr>
        <p:spPr>
          <a:xfrm>
            <a:off x="457200" y="876300"/>
            <a:ext cx="7983538" cy="3717925"/>
          </a:xfrm>
        </p:spPr>
        <p:txBody>
          <a:bodyPr/>
          <a:lstStyle/>
          <a:p>
            <a:pPr>
              <a:defRPr/>
            </a:pPr>
            <a:r>
              <a:rPr lang="en-US" dirty="0" smtClean="0">
                <a:solidFill>
                  <a:srgbClr val="FFFFFF"/>
                </a:solidFill>
              </a:rPr>
              <a:t>Different levels of logs:</a:t>
            </a:r>
          </a:p>
          <a:p>
            <a:pPr marL="342900" lvl="1" indent="-342900">
              <a:buFont typeface="Arial"/>
              <a:buChar char="•"/>
              <a:defRPr/>
            </a:pPr>
            <a:r>
              <a:rPr lang="en-US" dirty="0" smtClean="0">
                <a:solidFill>
                  <a:srgbClr val="FFFFFF"/>
                </a:solidFill>
              </a:rPr>
              <a:t>Application logs</a:t>
            </a:r>
          </a:p>
          <a:p>
            <a:pPr marL="342900" lvl="1" indent="-342900">
              <a:buFont typeface="Arial"/>
              <a:buChar char="•"/>
              <a:defRPr/>
            </a:pPr>
            <a:r>
              <a:rPr lang="en-US" dirty="0" smtClean="0">
                <a:solidFill>
                  <a:srgbClr val="FFFFFF"/>
                </a:solidFill>
              </a:rPr>
              <a:t>Platform logs</a:t>
            </a:r>
          </a:p>
          <a:p>
            <a:pPr marL="342900" lvl="1" indent="-342900">
              <a:buFont typeface="Arial"/>
              <a:buChar char="•"/>
              <a:defRPr/>
            </a:pPr>
            <a:endParaRPr lang="en-US" dirty="0" smtClean="0">
              <a:solidFill>
                <a:srgbClr val="FFFFFF"/>
              </a:solidFill>
            </a:endParaRPr>
          </a:p>
          <a:p>
            <a:pPr>
              <a:defRPr/>
            </a:pPr>
            <a:r>
              <a:rPr lang="en-US" dirty="0" smtClean="0">
                <a:solidFill>
                  <a:srgbClr val="FFFFFF"/>
                </a:solidFill>
              </a:rPr>
              <a:t>Three ways of getting app logs</a:t>
            </a:r>
          </a:p>
          <a:p>
            <a:pPr marL="342900" lvl="1" indent="-342900">
              <a:buFont typeface="Arial"/>
              <a:buChar char="•"/>
              <a:defRPr/>
            </a:pPr>
            <a:r>
              <a:rPr lang="en-US" dirty="0" smtClean="0">
                <a:solidFill>
                  <a:srgbClr val="FFFFFF"/>
                </a:solidFill>
              </a:rPr>
              <a:t>Apps manager</a:t>
            </a:r>
          </a:p>
          <a:p>
            <a:pPr marL="342900" lvl="1" indent="-342900">
              <a:buFont typeface="Arial"/>
              <a:buChar char="•"/>
              <a:defRPr/>
            </a:pPr>
            <a:r>
              <a:rPr lang="en-US" dirty="0" err="1" smtClean="0">
                <a:solidFill>
                  <a:srgbClr val="FFFFFF"/>
                </a:solidFill>
              </a:rPr>
              <a:t>Cf</a:t>
            </a:r>
            <a:r>
              <a:rPr lang="en-US" dirty="0" smtClean="0">
                <a:solidFill>
                  <a:srgbClr val="FFFFFF"/>
                </a:solidFill>
              </a:rPr>
              <a:t> logs</a:t>
            </a:r>
          </a:p>
          <a:p>
            <a:pPr marL="342900" lvl="1" indent="-342900">
              <a:buFont typeface="Arial"/>
              <a:buChar char="•"/>
              <a:defRPr/>
            </a:pPr>
            <a:r>
              <a:rPr lang="en-US" dirty="0" smtClean="0">
                <a:solidFill>
                  <a:srgbClr val="FFFFFF"/>
                </a:solidFill>
              </a:rPr>
              <a:t>Drain application logs, e.g. syslog drain</a:t>
            </a:r>
          </a:p>
          <a:p>
            <a:pPr marL="342900" indent="-342900">
              <a:buFont typeface="Arial"/>
              <a:buChar char="•"/>
              <a:defRPr/>
            </a:pPr>
            <a:endParaRPr lang="en-US" dirty="0" smtClean="0"/>
          </a:p>
          <a:p>
            <a:pPr>
              <a:defRPr/>
            </a:pPr>
            <a:endParaRPr lang="en-US" dirty="0"/>
          </a:p>
        </p:txBody>
      </p:sp>
    </p:spTree>
    <p:extLst>
      <p:ext uri="{BB962C8B-B14F-4D97-AF65-F5344CB8AC3E}">
        <p14:creationId xmlns:p14="http://schemas.microsoft.com/office/powerpoint/2010/main" val="30928246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p:txBody>
          <a:bodyPr/>
          <a:lstStyle/>
          <a:p>
            <a:r>
              <a:rPr lang="en-US" sz="3200" dirty="0">
                <a:solidFill>
                  <a:srgbClr val="FFFFFF"/>
                </a:solidFill>
                <a:latin typeface="Arial" charset="0"/>
              </a:rPr>
              <a:t>Viewing App Logs Using Apps Manager</a:t>
            </a:r>
          </a:p>
        </p:txBody>
      </p:sp>
      <p:sp>
        <p:nvSpPr>
          <p:cNvPr id="33794"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In Apps Manager, select your app, then select Logs</a:t>
            </a:r>
          </a:p>
          <a:p>
            <a:pPr lvl="1"/>
            <a:r>
              <a:rPr lang="en-US" dirty="0">
                <a:latin typeface="Arial" charset="0"/>
              </a:rPr>
              <a:t/>
            </a:r>
            <a:br>
              <a:rPr lang="en-US" dirty="0">
                <a:latin typeface="Arial" charset="0"/>
              </a:rPr>
            </a:br>
            <a:endParaRPr lang="en-US" dirty="0">
              <a:latin typeface="Arial" charset="0"/>
            </a:endParaRPr>
          </a:p>
          <a:p>
            <a:endParaRPr lang="en-US" dirty="0">
              <a:latin typeface="Arial" charset="0"/>
            </a:endParaRPr>
          </a:p>
          <a:p>
            <a:endParaRPr lang="en-US" dirty="0">
              <a:latin typeface="Arial" charset="0"/>
            </a:endParaRPr>
          </a:p>
          <a:p>
            <a:pPr lvl="2"/>
            <a:endParaRPr lang="en-US" dirty="0">
              <a:latin typeface="Arial" charset="0"/>
            </a:endParaRPr>
          </a:p>
        </p:txBody>
      </p:sp>
      <p:grpSp>
        <p:nvGrpSpPr>
          <p:cNvPr id="33795" name="Group 2"/>
          <p:cNvGrpSpPr>
            <a:grpSpLocks/>
          </p:cNvGrpSpPr>
          <p:nvPr/>
        </p:nvGrpSpPr>
        <p:grpSpPr bwMode="auto">
          <a:xfrm>
            <a:off x="757238" y="1552575"/>
            <a:ext cx="7621587" cy="3011488"/>
            <a:chOff x="757238" y="1552575"/>
            <a:chExt cx="7621587" cy="3011488"/>
          </a:xfrm>
        </p:grpSpPr>
        <p:grpSp>
          <p:nvGrpSpPr>
            <p:cNvPr id="33796" name="Group 4"/>
            <p:cNvGrpSpPr>
              <a:grpSpLocks/>
            </p:cNvGrpSpPr>
            <p:nvPr/>
          </p:nvGrpSpPr>
          <p:grpSpPr bwMode="auto">
            <a:xfrm>
              <a:off x="757238" y="1552575"/>
              <a:ext cx="7621587" cy="3011488"/>
              <a:chOff x="776317" y="2070100"/>
              <a:chExt cx="6905625" cy="363855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17" y="2070100"/>
                <a:ext cx="6905625" cy="3638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618" y="3170243"/>
                <a:ext cx="6755321" cy="250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Oval 4"/>
            <p:cNvSpPr>
              <a:spLocks noChangeArrowheads="1"/>
            </p:cNvSpPr>
            <p:nvPr/>
          </p:nvSpPr>
          <p:spPr bwMode="auto">
            <a:xfrm>
              <a:off x="4119563" y="1584325"/>
              <a:ext cx="698500" cy="379413"/>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9295989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r>
              <a:rPr lang="en-US" sz="3200" dirty="0">
                <a:solidFill>
                  <a:srgbClr val="FFFFFF"/>
                </a:solidFill>
                <a:latin typeface="Arial" charset="0"/>
              </a:rPr>
              <a:t>Viewing Logs For an App Using the </a:t>
            </a:r>
            <a:r>
              <a:rPr lang="en-US" sz="3200" dirty="0" err="1">
                <a:solidFill>
                  <a:srgbClr val="FFFFFF"/>
                </a:solidFill>
                <a:latin typeface="Arial" charset="0"/>
              </a:rPr>
              <a:t>cf</a:t>
            </a:r>
            <a:r>
              <a:rPr lang="en-US" sz="3200" dirty="0">
                <a:solidFill>
                  <a:srgbClr val="FFFFFF"/>
                </a:solidFill>
                <a:latin typeface="Arial" charset="0"/>
              </a:rPr>
              <a:t> CLI</a:t>
            </a:r>
          </a:p>
        </p:txBody>
      </p:sp>
      <p:sp>
        <p:nvSpPr>
          <p:cNvPr id="35842"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Use “</a:t>
            </a:r>
            <a:r>
              <a:rPr lang="en-US" altLang="ja-JP" dirty="0" err="1">
                <a:solidFill>
                  <a:srgbClr val="FFFFFF"/>
                </a:solidFill>
                <a:latin typeface="Arial" charset="0"/>
              </a:rPr>
              <a:t>cf</a:t>
            </a:r>
            <a:r>
              <a:rPr lang="en-US" altLang="ja-JP" dirty="0">
                <a:solidFill>
                  <a:srgbClr val="FFFFFF"/>
                </a:solidFill>
                <a:latin typeface="Arial" charset="0"/>
              </a:rPr>
              <a:t> logs &lt;</a:t>
            </a:r>
            <a:r>
              <a:rPr lang="en-US" altLang="ja-JP" dirty="0" err="1">
                <a:solidFill>
                  <a:srgbClr val="FFFFFF"/>
                </a:solidFill>
                <a:latin typeface="Arial" charset="0"/>
              </a:rPr>
              <a:t>app_name</a:t>
            </a:r>
            <a:r>
              <a:rPr lang="en-US" altLang="ja-JP" dirty="0">
                <a:solidFill>
                  <a:srgbClr val="FFFFFF"/>
                </a:solidFill>
                <a:latin typeface="Arial" charset="0"/>
              </a:rPr>
              <a:t>&gt; --recent</a:t>
            </a:r>
            <a:r>
              <a:rPr lang="en-US" dirty="0">
                <a:solidFill>
                  <a:srgbClr val="FFFFFF"/>
                </a:solidFill>
                <a:latin typeface="Arial" charset="0"/>
              </a:rPr>
              <a:t>”</a:t>
            </a:r>
            <a:r>
              <a:rPr lang="en-US" altLang="ja-JP" dirty="0">
                <a:solidFill>
                  <a:srgbClr val="FFFFFF"/>
                </a:solidFill>
                <a:latin typeface="Arial" charset="0"/>
              </a:rPr>
              <a:t> to see recent logs</a:t>
            </a:r>
          </a:p>
          <a:p>
            <a:r>
              <a:rPr lang="en-US" dirty="0">
                <a:solidFill>
                  <a:srgbClr val="FFFFFF"/>
                </a:solidFill>
                <a:latin typeface="Arial" charset="0"/>
              </a:rPr>
              <a:t>Use “</a:t>
            </a:r>
            <a:r>
              <a:rPr lang="en-US" altLang="ja-JP" dirty="0" err="1">
                <a:solidFill>
                  <a:srgbClr val="FFFFFF"/>
                </a:solidFill>
                <a:latin typeface="Arial" charset="0"/>
              </a:rPr>
              <a:t>cf</a:t>
            </a:r>
            <a:r>
              <a:rPr lang="en-US" altLang="ja-JP" dirty="0">
                <a:solidFill>
                  <a:srgbClr val="FFFFFF"/>
                </a:solidFill>
                <a:latin typeface="Arial" charset="0"/>
              </a:rPr>
              <a:t> logs &lt;</a:t>
            </a:r>
            <a:r>
              <a:rPr lang="en-US" altLang="ja-JP" dirty="0" err="1">
                <a:solidFill>
                  <a:srgbClr val="FFFFFF"/>
                </a:solidFill>
                <a:latin typeface="Arial" charset="0"/>
              </a:rPr>
              <a:t>app_name</a:t>
            </a:r>
            <a:r>
              <a:rPr lang="en-US" altLang="ja-JP" dirty="0">
                <a:solidFill>
                  <a:srgbClr val="FFFFFF"/>
                </a:solidFill>
                <a:latin typeface="Arial" charset="0"/>
              </a:rPr>
              <a:t>&gt;</a:t>
            </a:r>
            <a:r>
              <a:rPr lang="en-US" dirty="0">
                <a:solidFill>
                  <a:srgbClr val="FFFFFF"/>
                </a:solidFill>
                <a:latin typeface="Arial" charset="0"/>
              </a:rPr>
              <a:t>”</a:t>
            </a:r>
            <a:r>
              <a:rPr lang="en-US" altLang="ja-JP" dirty="0">
                <a:solidFill>
                  <a:srgbClr val="FFFFFF"/>
                </a:solidFill>
                <a:latin typeface="Arial" charset="0"/>
              </a:rPr>
              <a:t> to tail application logs</a:t>
            </a:r>
          </a:p>
          <a:p>
            <a:endParaRPr lang="en-US" dirty="0">
              <a:latin typeface="Arial" charset="0"/>
            </a:endParaRPr>
          </a:p>
          <a:p>
            <a:endParaRPr lang="en-US" dirty="0">
              <a:latin typeface="Arial" charset="0"/>
            </a:endParaRPr>
          </a:p>
          <a:p>
            <a:endParaRPr lang="en-US" dirty="0">
              <a:latin typeface="Arial" charset="0"/>
            </a:endParaRPr>
          </a:p>
          <a:p>
            <a:pPr lvl="2"/>
            <a:endParaRPr lang="en-US" dirty="0">
              <a:latin typeface="Arial" charset="0"/>
            </a:endParaRPr>
          </a:p>
        </p:txBody>
      </p:sp>
      <p:grpSp>
        <p:nvGrpSpPr>
          <p:cNvPr id="35843" name="Group 1"/>
          <p:cNvGrpSpPr>
            <a:grpSpLocks/>
          </p:cNvGrpSpPr>
          <p:nvPr/>
        </p:nvGrpSpPr>
        <p:grpSpPr bwMode="auto">
          <a:xfrm>
            <a:off x="171450" y="2055813"/>
            <a:ext cx="8636000" cy="2530475"/>
            <a:chOff x="171265" y="2056104"/>
            <a:chExt cx="8635884" cy="2530841"/>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5" y="2178359"/>
              <a:ext cx="3727400" cy="17544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1712" y="2056104"/>
              <a:ext cx="5705437" cy="253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94710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163" y="955675"/>
            <a:ext cx="4814887" cy="3506788"/>
          </a:xfrm>
          <a:prstGeom prst="roundRect">
            <a:avLst>
              <a:gd name="adj" fmla="val 4999"/>
            </a:avLst>
          </a:prstGeom>
          <a:solidFill>
            <a:schemeClr val="bg1">
              <a:lumMod val="65000"/>
            </a:schemeClr>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pic>
        <p:nvPicPr>
          <p:cNvPr id="37890" name="past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513" y="1573213"/>
            <a:ext cx="42481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7891" name="Shape 1116"/>
          <p:cNvSpPr txBox="1">
            <a:spLocks/>
          </p:cNvSpPr>
          <p:nvPr/>
        </p:nvSpPr>
        <p:spPr bwMode="auto">
          <a:xfrm>
            <a:off x="149225" y="128588"/>
            <a:ext cx="8410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solidFill>
                  <a:srgbClr val="FFFFFF"/>
                </a:solidFill>
                <a:sym typeface="Helvetica" charset="0"/>
              </a:rPr>
              <a:t>Stream application logs</a:t>
            </a:r>
          </a:p>
        </p:txBody>
      </p:sp>
      <p:cxnSp>
        <p:nvCxnSpPr>
          <p:cNvPr id="5" name="Elbow Connector 4"/>
          <p:cNvCxnSpPr>
            <a:stCxn id="37890" idx="2"/>
          </p:cNvCxnSpPr>
          <p:nvPr/>
        </p:nvCxnSpPr>
        <p:spPr>
          <a:xfrm rot="5400000">
            <a:off x="4878388" y="2597150"/>
            <a:ext cx="230187" cy="2970213"/>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37893"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368550"/>
            <a:ext cx="32924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688" y="1223963"/>
            <a:ext cx="242093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165261"/>
      </p:ext>
    </p:extLst>
  </p:cSld>
  <p:clrMapOvr>
    <a:masterClrMapping/>
  </p:clrMapOvr>
  <p:transition xmlns:p14="http://schemas.microsoft.com/office/powerpoint/2010/main"/>
  <p:timing>
    <p:tnLst>
      <p:par>
        <p:cTn xmlns:p14="http://schemas.microsoft.com/office/powerpoint/2010/mai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z="3200" dirty="0" err="1">
                <a:solidFill>
                  <a:srgbClr val="FFFFFF"/>
                </a:solidFill>
                <a:latin typeface="Arial" charset="0"/>
              </a:rPr>
              <a:t>Loggregator</a:t>
            </a:r>
            <a:r>
              <a:rPr lang="en-US" sz="3200" dirty="0">
                <a:solidFill>
                  <a:srgbClr val="FFFFFF"/>
                </a:solidFill>
                <a:latin typeface="Arial" charset="0"/>
              </a:rPr>
              <a:t> helps us with</a:t>
            </a:r>
          </a:p>
        </p:txBody>
      </p:sp>
      <p:sp>
        <p:nvSpPr>
          <p:cNvPr id="39938" name="Content Placeholder 2"/>
          <p:cNvSpPr>
            <a:spLocks noGrp="1"/>
          </p:cNvSpPr>
          <p:nvPr>
            <p:ph sz="half" idx="1"/>
          </p:nvPr>
        </p:nvSpPr>
        <p:spPr>
          <a:xfrm>
            <a:off x="457200" y="876300"/>
            <a:ext cx="8229600" cy="3717925"/>
          </a:xfrm>
        </p:spPr>
        <p:txBody>
          <a:bodyPr/>
          <a:lstStyle/>
          <a:p>
            <a:pPr marL="342900" indent="-342900">
              <a:buFont typeface="Arial"/>
              <a:buChar char="•"/>
            </a:pPr>
            <a:r>
              <a:rPr lang="en-US" dirty="0">
                <a:solidFill>
                  <a:srgbClr val="FFFFFF"/>
                </a:solidFill>
                <a:latin typeface="Arial" charset="0"/>
              </a:rPr>
              <a:t>Debugging applications</a:t>
            </a:r>
          </a:p>
          <a:p>
            <a:pPr marL="342900" indent="-342900">
              <a:buFont typeface="Arial"/>
              <a:buChar char="•"/>
            </a:pPr>
            <a:r>
              <a:rPr lang="en-US" dirty="0">
                <a:solidFill>
                  <a:srgbClr val="FFFFFF"/>
                </a:solidFill>
                <a:latin typeface="Arial" charset="0"/>
              </a:rPr>
              <a:t>Application insights</a:t>
            </a:r>
          </a:p>
          <a:p>
            <a:pPr marL="342900" indent="-342900">
              <a:buFont typeface="Arial"/>
              <a:buChar char="•"/>
            </a:pPr>
            <a:r>
              <a:rPr lang="en-US" dirty="0">
                <a:solidFill>
                  <a:srgbClr val="FFFFFF"/>
                </a:solidFill>
                <a:latin typeface="Arial" charset="0"/>
              </a:rPr>
              <a:t>Monitoring system and application health</a:t>
            </a:r>
          </a:p>
          <a:p>
            <a:pPr marL="342900" indent="-342900">
              <a:buFont typeface="Arial"/>
              <a:buChar char="•"/>
            </a:pPr>
            <a:r>
              <a:rPr lang="en-US" dirty="0">
                <a:solidFill>
                  <a:srgbClr val="FFFFFF"/>
                </a:solidFill>
                <a:latin typeface="Arial" charset="0"/>
              </a:rPr>
              <a:t>Exporting metrics into visualization tools</a:t>
            </a:r>
          </a:p>
          <a:p>
            <a:pPr lvl="1"/>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pPr lvl="1"/>
            <a:endParaRPr lang="en-US" dirty="0">
              <a:latin typeface="Arial" charset="0"/>
            </a:endParaRPr>
          </a:p>
          <a:p>
            <a:pPr lvl="1"/>
            <a:endParaRPr lang="en-US" dirty="0">
              <a:latin typeface="Arial" charset="0"/>
            </a:endParaRPr>
          </a:p>
        </p:txBody>
      </p:sp>
      <p:sp>
        <p:nvSpPr>
          <p:cNvPr id="4" name="TextBox 3"/>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22525622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166688" y="19050"/>
            <a:ext cx="8520112" cy="1192213"/>
          </a:xfrm>
        </p:spPr>
        <p:txBody>
          <a:bodyPr/>
          <a:lstStyle/>
          <a:p>
            <a:r>
              <a:rPr lang="en-US" sz="3200" dirty="0">
                <a:solidFill>
                  <a:srgbClr val="FFFFFF"/>
                </a:solidFill>
                <a:latin typeface="Arial" charset="0"/>
              </a:rPr>
              <a:t>Behind the Scenes – </a:t>
            </a:r>
            <a:r>
              <a:rPr lang="en-US" sz="3200" dirty="0" err="1">
                <a:solidFill>
                  <a:srgbClr val="FFFFFF"/>
                </a:solidFill>
                <a:latin typeface="Arial" charset="0"/>
              </a:rPr>
              <a:t>Loggregator</a:t>
            </a:r>
            <a:r>
              <a:rPr lang="en-US" sz="3200" dirty="0">
                <a:solidFill>
                  <a:srgbClr val="FFFFFF"/>
                </a:solidFill>
                <a:latin typeface="Arial" charset="0"/>
              </a:rPr>
              <a:t> architecture</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589088"/>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2725738"/>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2644775"/>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2608263"/>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2527300"/>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2890838"/>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1852613"/>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1776413"/>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1994" name="Text Box 19"/>
          <p:cNvSpPr txBox="1">
            <a:spLocks noChangeArrowheads="1"/>
          </p:cNvSpPr>
          <p:nvPr/>
        </p:nvSpPr>
        <p:spPr bwMode="auto">
          <a:xfrm>
            <a:off x="719138" y="3197225"/>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3" name="TextBox 2"/>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
        <p:nvSpPr>
          <p:cNvPr id="17" name="AutoShape 8"/>
          <p:cNvSpPr>
            <a:spLocks noChangeArrowheads="1"/>
          </p:cNvSpPr>
          <p:nvPr/>
        </p:nvSpPr>
        <p:spPr bwMode="auto">
          <a:xfrm>
            <a:off x="5100638" y="1454150"/>
            <a:ext cx="1068387" cy="796925"/>
          </a:xfrm>
          <a:prstGeom prst="star24">
            <a:avLst>
              <a:gd name="adj" fmla="val 38426"/>
            </a:avLst>
          </a:prstGeom>
          <a:solidFill>
            <a:schemeClr val="tx2"/>
          </a:solidFill>
          <a:ln w="9525" cap="flat">
            <a:solidFill>
              <a:srgbClr val="808080"/>
            </a:solidFill>
            <a:round/>
            <a:headEnd/>
            <a:tailEnd/>
          </a:ln>
          <a:effectLst/>
          <a:extLst/>
        </p:spPr>
        <p:txBody>
          <a:bodyPr wrap="none" lIns="90000" tIns="45000" rIns="90000" bIns="45000" anchor="ctr">
            <a:normAutofit lnSpcReduction="1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chemeClr val="bg1"/>
                </a:solidFill>
              </a:rPr>
              <a:t>Syslog</a:t>
            </a:r>
            <a:br>
              <a:rPr lang="en-US" sz="1200" b="1" dirty="0">
                <a:solidFill>
                  <a:schemeClr val="bg1"/>
                </a:solidFill>
              </a:rPr>
            </a:br>
            <a:r>
              <a:rPr lang="en-US" sz="1200" b="1" dirty="0">
                <a:solidFill>
                  <a:schemeClr val="bg1"/>
                </a:solidFill>
              </a:rPr>
              <a:t>Drains</a:t>
            </a:r>
          </a:p>
        </p:txBody>
      </p:sp>
      <p:sp>
        <p:nvSpPr>
          <p:cNvPr id="18" name="Line 10"/>
          <p:cNvSpPr>
            <a:spLocks noChangeShapeType="1"/>
          </p:cNvSpPr>
          <p:nvPr/>
        </p:nvSpPr>
        <p:spPr bwMode="auto">
          <a:xfrm flipV="1">
            <a:off x="4654550" y="2206625"/>
            <a:ext cx="549275" cy="431800"/>
          </a:xfrm>
          <a:prstGeom prst="line">
            <a:avLst/>
          </a:prstGeom>
          <a:noFill/>
          <a:ln w="54000" cap="flat">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9" name="Line 13"/>
          <p:cNvSpPr>
            <a:spLocks noChangeShapeType="1"/>
          </p:cNvSpPr>
          <p:nvPr/>
        </p:nvSpPr>
        <p:spPr bwMode="auto">
          <a:xfrm>
            <a:off x="7405688" y="2887663"/>
            <a:ext cx="828675" cy="14287"/>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1999" name="TextBox 1"/>
          <p:cNvSpPr txBox="1">
            <a:spLocks noChangeArrowheads="1"/>
          </p:cNvSpPr>
          <p:nvPr/>
        </p:nvSpPr>
        <p:spPr bwMode="auto">
          <a:xfrm>
            <a:off x="7505700" y="2963863"/>
            <a:ext cx="68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Firehose</a:t>
            </a:r>
          </a:p>
        </p:txBody>
      </p:sp>
      <p:sp>
        <p:nvSpPr>
          <p:cNvPr id="21" name="Isosceles Triangle 20"/>
          <p:cNvSpPr/>
          <p:nvPr/>
        </p:nvSpPr>
        <p:spPr>
          <a:xfrm rot="5400000">
            <a:off x="8292307" y="2286794"/>
            <a:ext cx="677862" cy="552450"/>
          </a:xfrm>
          <a:prstGeom prst="triangl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Isosceles Triangle 22"/>
          <p:cNvSpPr/>
          <p:nvPr/>
        </p:nvSpPr>
        <p:spPr>
          <a:xfrm rot="5400000">
            <a:off x="8169275" y="2625726"/>
            <a:ext cx="676275" cy="55245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002" name="TextBox 18"/>
          <p:cNvSpPr txBox="1">
            <a:spLocks noChangeArrowheads="1"/>
          </p:cNvSpPr>
          <p:nvPr/>
        </p:nvSpPr>
        <p:spPr bwMode="auto">
          <a:xfrm>
            <a:off x="7937500" y="1938338"/>
            <a:ext cx="641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Nozzles</a:t>
            </a:r>
          </a:p>
        </p:txBody>
      </p:sp>
      <p:sp>
        <p:nvSpPr>
          <p:cNvPr id="42003" name="TextBox 19"/>
          <p:cNvSpPr txBox="1">
            <a:spLocks noChangeArrowheads="1"/>
          </p:cNvSpPr>
          <p:nvPr/>
        </p:nvSpPr>
        <p:spPr bwMode="auto">
          <a:xfrm>
            <a:off x="8267700" y="2455863"/>
            <a:ext cx="66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Datadog</a:t>
            </a:r>
          </a:p>
        </p:txBody>
      </p:sp>
      <p:sp>
        <p:nvSpPr>
          <p:cNvPr id="42004" name="TextBox 23"/>
          <p:cNvSpPr txBox="1">
            <a:spLocks noChangeArrowheads="1"/>
          </p:cNvSpPr>
          <p:nvPr/>
        </p:nvSpPr>
        <p:spPr bwMode="auto">
          <a:xfrm>
            <a:off x="8167688" y="2741613"/>
            <a:ext cx="52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Open</a:t>
            </a:r>
            <a:br>
              <a:rPr lang="en-US" sz="1000"/>
            </a:br>
            <a:r>
              <a:rPr lang="en-US" sz="1000"/>
              <a:t>TSDB</a:t>
            </a:r>
          </a:p>
        </p:txBody>
      </p:sp>
    </p:spTree>
    <p:extLst>
      <p:ext uri="{BB962C8B-B14F-4D97-AF65-F5344CB8AC3E}">
        <p14:creationId xmlns:p14="http://schemas.microsoft.com/office/powerpoint/2010/main" val="15691907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p:txBody>
          <a:bodyPr/>
          <a:lstStyle/>
          <a:p>
            <a:r>
              <a:rPr lang="en-US" sz="3200" dirty="0" err="1">
                <a:solidFill>
                  <a:srgbClr val="FFFFFF"/>
                </a:solidFill>
                <a:latin typeface="Arial" charset="0"/>
              </a:rPr>
              <a:t>cf</a:t>
            </a:r>
            <a:r>
              <a:rPr lang="en-US" sz="3200" dirty="0">
                <a:solidFill>
                  <a:srgbClr val="FFFFFF"/>
                </a:solidFill>
                <a:latin typeface="Arial" charset="0"/>
              </a:rPr>
              <a:t> logs- Behind the Scenes</a:t>
            </a:r>
          </a:p>
        </p:txBody>
      </p:sp>
      <p:sp>
        <p:nvSpPr>
          <p:cNvPr id="44034"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A component of the </a:t>
            </a:r>
            <a:r>
              <a:rPr lang="en-US" dirty="0" err="1">
                <a:solidFill>
                  <a:srgbClr val="FFFFFF"/>
                </a:solidFill>
                <a:latin typeface="Arial" charset="0"/>
              </a:rPr>
              <a:t>Loggregator</a:t>
            </a:r>
            <a:r>
              <a:rPr lang="en-US" dirty="0">
                <a:solidFill>
                  <a:srgbClr val="FFFFFF"/>
                </a:solidFill>
                <a:latin typeface="Arial" charset="0"/>
              </a:rPr>
              <a:t> system called the Traffic Controller receives and responds to requests for logs and metrics</a:t>
            </a:r>
          </a:p>
          <a:p>
            <a:pPr lvl="1"/>
            <a:endParaRPr lang="en-US" dirty="0">
              <a:latin typeface="Arial" charset="0"/>
            </a:endParaRPr>
          </a:p>
          <a:p>
            <a:endParaRPr lang="en-US" dirty="0">
              <a:latin typeface="Arial" charset="0"/>
            </a:endParaRPr>
          </a:p>
          <a:p>
            <a:endParaRPr lang="en-US" dirty="0">
              <a:latin typeface="Arial" charset="0"/>
            </a:endParaRPr>
          </a:p>
        </p:txBody>
      </p:sp>
      <p:sp>
        <p:nvSpPr>
          <p:cNvPr id="21" name="AutoShape 3"/>
          <p:cNvSpPr>
            <a:spLocks noChangeArrowheads="1"/>
          </p:cNvSpPr>
          <p:nvPr/>
        </p:nvSpPr>
        <p:spPr bwMode="auto">
          <a:xfrm>
            <a:off x="1103313" y="2190750"/>
            <a:ext cx="3941762" cy="2165350"/>
          </a:xfrm>
          <a:prstGeom prst="roundRect">
            <a:avLst>
              <a:gd name="adj" fmla="val 8222"/>
            </a:avLst>
          </a:prstGeom>
          <a:gradFill rotWithShape="0">
            <a:gsLst>
              <a:gs pos="0">
                <a:srgbClr val="D9D9D9"/>
              </a:gs>
              <a:gs pos="100000">
                <a:srgbClr val="F2F2F2"/>
              </a:gs>
            </a:gsLst>
            <a:lin ang="5400000" scaled="1"/>
          </a:gradFill>
          <a:ln w="9360" cap="sq">
            <a:solidFill>
              <a:srgbClr val="7F7F7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 name="AutoShape 4"/>
          <p:cNvSpPr>
            <a:spLocks noChangeArrowheads="1"/>
          </p:cNvSpPr>
          <p:nvPr/>
        </p:nvSpPr>
        <p:spPr bwMode="auto">
          <a:xfrm rot="16200000">
            <a:off x="3239294" y="3024981"/>
            <a:ext cx="2351088" cy="485775"/>
          </a:xfrm>
          <a:prstGeom prst="roundRect">
            <a:avLst>
              <a:gd name="adj" fmla="val 8685"/>
            </a:avLst>
          </a:prstGeom>
          <a:solidFill>
            <a:srgbClr val="0A1831">
              <a:alpha val="25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F2F2F2"/>
                </a:solidFill>
                <a:latin typeface="+mn-lt"/>
              </a:rPr>
              <a:t>Router</a:t>
            </a:r>
          </a:p>
        </p:txBody>
      </p:sp>
      <p:sp>
        <p:nvSpPr>
          <p:cNvPr id="23" name="Rectangle 5"/>
          <p:cNvSpPr>
            <a:spLocks noChangeArrowheads="1"/>
          </p:cNvSpPr>
          <p:nvPr/>
        </p:nvSpPr>
        <p:spPr bwMode="auto">
          <a:xfrm>
            <a:off x="671513" y="2262188"/>
            <a:ext cx="22018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ormAutofit/>
          </a:bodyP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rgbClr val="000000"/>
                </a:solidFill>
                <a:latin typeface="+mn-lt"/>
              </a:rPr>
              <a:t>Cloud Foundry</a:t>
            </a:r>
          </a:p>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rgbClr val="000000"/>
                </a:solidFill>
                <a:latin typeface="+mn-lt"/>
              </a:rPr>
              <a:t>Elastic Runtime</a:t>
            </a:r>
          </a:p>
        </p:txBody>
      </p:sp>
      <p:sp>
        <p:nvSpPr>
          <p:cNvPr id="24" name="Freeform 6"/>
          <p:cNvSpPr>
            <a:spLocks noChangeArrowheads="1"/>
          </p:cNvSpPr>
          <p:nvPr/>
        </p:nvSpPr>
        <p:spPr bwMode="auto">
          <a:xfrm>
            <a:off x="4265613" y="2447925"/>
            <a:ext cx="298450" cy="2238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3925 60544"/>
              <a:gd name="G40" fmla="+- 3127 0 0"/>
              <a:gd name="G41" fmla="+- 54307 0 0"/>
              <a:gd name="G42" fmla="+- 39950 0 0"/>
              <a:gd name="G43" fmla="*/ 1 0 0"/>
              <a:gd name="G44" fmla="+- 1 0 0"/>
              <a:gd name="T0" fmla="*/ 335323 w 763984"/>
              <a:gd name="T1" fmla="*/ 444979 h 763984"/>
              <a:gd name="T2" fmla="*/ 335323 w 763984"/>
              <a:gd name="T3" fmla="*/ 590998 h 763984"/>
              <a:gd name="T4" fmla="*/ 261293 w 763984"/>
              <a:gd name="T5" fmla="*/ 590998 h 763984"/>
              <a:gd name="T6" fmla="*/ 381992 w 763984"/>
              <a:gd name="T7" fmla="*/ 747629 h 763984"/>
              <a:gd name="T8" fmla="*/ 502691 w 763984"/>
              <a:gd name="T9" fmla="*/ 590998 h 763984"/>
              <a:gd name="T10" fmla="*/ 428661 w 763984"/>
              <a:gd name="T11" fmla="*/ 590998 h 763984"/>
              <a:gd name="T12" fmla="*/ 428661 w 763984"/>
              <a:gd name="T13" fmla="*/ 444979 h 763984"/>
              <a:gd name="T14" fmla="*/ 335323 w 763984"/>
              <a:gd name="T15" fmla="*/ 444979 h 763984"/>
              <a:gd name="T16" fmla="*/ 578572 w 763984"/>
              <a:gd name="T17" fmla="*/ 261293 h 763984"/>
              <a:gd name="T18" fmla="*/ 421941 w 763984"/>
              <a:gd name="T19" fmla="*/ 381992 h 763984"/>
              <a:gd name="T20" fmla="*/ 578572 w 763984"/>
              <a:gd name="T21" fmla="*/ 502691 h 763984"/>
              <a:gd name="T22" fmla="*/ 578572 w 763984"/>
              <a:gd name="T23" fmla="*/ 428661 h 763984"/>
              <a:gd name="T24" fmla="*/ 724591 w 763984"/>
              <a:gd name="T25" fmla="*/ 428661 h 763984"/>
              <a:gd name="T26" fmla="*/ 724591 w 763984"/>
              <a:gd name="T27" fmla="*/ 335323 h 763984"/>
              <a:gd name="T28" fmla="*/ 578572 w 763984"/>
              <a:gd name="T29" fmla="*/ 335323 h 763984"/>
              <a:gd name="T30" fmla="*/ 578572 w 763984"/>
              <a:gd name="T31" fmla="*/ 261293 h 763984"/>
              <a:gd name="T32" fmla="*/ 185411 w 763984"/>
              <a:gd name="T33" fmla="*/ 261293 h 763984"/>
              <a:gd name="T34" fmla="*/ 185411 w 763984"/>
              <a:gd name="T35" fmla="*/ 335323 h 763984"/>
              <a:gd name="T36" fmla="*/ 39392 w 763984"/>
              <a:gd name="T37" fmla="*/ 335323 h 763984"/>
              <a:gd name="T38" fmla="*/ 39392 w 763984"/>
              <a:gd name="T39" fmla="*/ 428661 h 763984"/>
              <a:gd name="T40" fmla="*/ 185411 w 763984"/>
              <a:gd name="T41" fmla="*/ 428661 h 763984"/>
              <a:gd name="T42" fmla="*/ 185411 w 763984"/>
              <a:gd name="T43" fmla="*/ 502691 h 763984"/>
              <a:gd name="T44" fmla="*/ 342042 w 763984"/>
              <a:gd name="T45" fmla="*/ 381992 h 763984"/>
              <a:gd name="T46" fmla="*/ 185411 w 763984"/>
              <a:gd name="T47" fmla="*/ 261293 h 763984"/>
              <a:gd name="T48" fmla="*/ 381992 w 763984"/>
              <a:gd name="T49" fmla="*/ 16356 h 763984"/>
              <a:gd name="T50" fmla="*/ 261293 w 763984"/>
              <a:gd name="T51" fmla="*/ 172987 h 763984"/>
              <a:gd name="T52" fmla="*/ 335323 w 763984"/>
              <a:gd name="T53" fmla="*/ 172987 h 763984"/>
              <a:gd name="T54" fmla="*/ 335323 w 763984"/>
              <a:gd name="T55" fmla="*/ 319006 h 763984"/>
              <a:gd name="T56" fmla="*/ 428661 w 763984"/>
              <a:gd name="T57" fmla="*/ 319006 h 763984"/>
              <a:gd name="T58" fmla="*/ 428661 w 763984"/>
              <a:gd name="T59" fmla="*/ 172987 h 763984"/>
              <a:gd name="T60" fmla="*/ 502691 w 763984"/>
              <a:gd name="T61" fmla="*/ 172987 h 763984"/>
              <a:gd name="T62" fmla="*/ 381992 w 763984"/>
              <a:gd name="T63" fmla="*/ 16356 h 763984"/>
              <a:gd name="T64" fmla="*/ 381992 w 763984"/>
              <a:gd name="T65" fmla="*/ 0 h 763984"/>
              <a:gd name="T66" fmla="*/ 763984 w 763984"/>
              <a:gd name="T67" fmla="*/ 381992 h 763984"/>
              <a:gd name="T68" fmla="*/ 381992 w 763984"/>
              <a:gd name="T69" fmla="*/ 763984 h 763984"/>
              <a:gd name="T70" fmla="*/ 0 w 763984"/>
              <a:gd name="T71" fmla="*/ 381992 h 763984"/>
              <a:gd name="T72" fmla="*/ 381992 w 763984"/>
              <a:gd name="T73" fmla="*/ 0 h 763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3984" h="763984">
                <a:moveTo>
                  <a:pt x="335323" y="444979"/>
                </a:moveTo>
                <a:lnTo>
                  <a:pt x="335323" y="590998"/>
                </a:lnTo>
                <a:lnTo>
                  <a:pt x="261293" y="590998"/>
                </a:lnTo>
                <a:lnTo>
                  <a:pt x="381992" y="747629"/>
                </a:lnTo>
                <a:lnTo>
                  <a:pt x="502691" y="590998"/>
                </a:lnTo>
                <a:lnTo>
                  <a:pt x="428661" y="590998"/>
                </a:lnTo>
                <a:lnTo>
                  <a:pt x="428661" y="444979"/>
                </a:lnTo>
                <a:lnTo>
                  <a:pt x="335323" y="444979"/>
                </a:lnTo>
                <a:close/>
                <a:moveTo>
                  <a:pt x="578572" y="261293"/>
                </a:moveTo>
                <a:lnTo>
                  <a:pt x="421941" y="381992"/>
                </a:lnTo>
                <a:lnTo>
                  <a:pt x="578572" y="502691"/>
                </a:lnTo>
                <a:lnTo>
                  <a:pt x="578572" y="428661"/>
                </a:lnTo>
                <a:lnTo>
                  <a:pt x="724591" y="428661"/>
                </a:lnTo>
                <a:lnTo>
                  <a:pt x="724591" y="335323"/>
                </a:lnTo>
                <a:lnTo>
                  <a:pt x="578572" y="335323"/>
                </a:lnTo>
                <a:lnTo>
                  <a:pt x="578572" y="261293"/>
                </a:lnTo>
                <a:close/>
                <a:moveTo>
                  <a:pt x="185411" y="261293"/>
                </a:moveTo>
                <a:lnTo>
                  <a:pt x="185411" y="335323"/>
                </a:lnTo>
                <a:lnTo>
                  <a:pt x="39392" y="335323"/>
                </a:lnTo>
                <a:lnTo>
                  <a:pt x="39392" y="428661"/>
                </a:lnTo>
                <a:lnTo>
                  <a:pt x="185411" y="428661"/>
                </a:lnTo>
                <a:lnTo>
                  <a:pt x="185411" y="502691"/>
                </a:lnTo>
                <a:lnTo>
                  <a:pt x="342042" y="381992"/>
                </a:lnTo>
                <a:lnTo>
                  <a:pt x="185411" y="261293"/>
                </a:lnTo>
                <a:close/>
                <a:moveTo>
                  <a:pt x="381992" y="16356"/>
                </a:moveTo>
                <a:lnTo>
                  <a:pt x="261293" y="172987"/>
                </a:lnTo>
                <a:lnTo>
                  <a:pt x="335323" y="172987"/>
                </a:lnTo>
                <a:lnTo>
                  <a:pt x="335323" y="319006"/>
                </a:lnTo>
                <a:lnTo>
                  <a:pt x="428661" y="319006"/>
                </a:lnTo>
                <a:lnTo>
                  <a:pt x="428661" y="172987"/>
                </a:lnTo>
                <a:lnTo>
                  <a:pt x="502691" y="172987"/>
                </a:lnTo>
                <a:lnTo>
                  <a:pt x="381992" y="16356"/>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31" name="AutoShape 13"/>
          <p:cNvSpPr>
            <a:spLocks noChangeArrowheads="1"/>
          </p:cNvSpPr>
          <p:nvPr/>
        </p:nvSpPr>
        <p:spPr bwMode="auto">
          <a:xfrm>
            <a:off x="1878013" y="3248025"/>
            <a:ext cx="1989137" cy="430213"/>
          </a:xfrm>
          <a:prstGeom prst="roundRect">
            <a:avLst>
              <a:gd name="adj" fmla="val 4579"/>
            </a:avLst>
          </a:prstGeom>
          <a:solidFill>
            <a:srgbClr val="D2D2F4"/>
          </a:solidFill>
          <a:ln>
            <a:noFill/>
          </a:ln>
          <a:effectLst>
            <a:outerShdw blurRad="63500" dist="23040" dir="5400000" algn="ctr" rotWithShape="0">
              <a:srgbClr val="808080">
                <a:alpha val="35036"/>
              </a:srgbClr>
            </a:outerShdw>
          </a:effectLst>
          <a:extLst>
            <a:ext uri="{91240B29-F687-4f45-9708-019B960494DF}">
              <a14:hiddenLine xmlns:a14="http://schemas.microsoft.com/office/drawing/2010/main" w="9525" cap="flat">
                <a:solidFill>
                  <a:srgbClr val="808080"/>
                </a:solidFill>
                <a:round/>
                <a:headEnd/>
                <a:tailEnd/>
              </a14:hiddenLine>
            </a:ext>
          </a:extLst>
        </p:spPr>
        <p:txBody>
          <a:bodyPr lIns="320040" tIns="0" rIns="0" bIns="0" anchor="ctr">
            <a:normAutofit fontScale="92500" lnSpcReduction="1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err="1">
                <a:solidFill>
                  <a:srgbClr val="000000"/>
                </a:solidFill>
              </a:rPr>
              <a:t>Loggregator</a:t>
            </a:r>
            <a:r>
              <a:rPr lang="en-US" sz="1600" dirty="0">
                <a:solidFill>
                  <a:srgbClr val="000000"/>
                </a:solidFill>
              </a:rPr>
              <a:t/>
            </a:r>
            <a:br>
              <a:rPr lang="en-US" sz="1600" dirty="0">
                <a:solidFill>
                  <a:srgbClr val="000000"/>
                </a:solidFill>
              </a:rPr>
            </a:br>
            <a:r>
              <a:rPr lang="en-US" sz="1600" dirty="0">
                <a:solidFill>
                  <a:srgbClr val="000000"/>
                </a:solidFill>
              </a:rPr>
              <a:t>Traffic Controller</a:t>
            </a:r>
          </a:p>
        </p:txBody>
      </p:sp>
      <p:sp>
        <p:nvSpPr>
          <p:cNvPr id="34" name="Text Box 16"/>
          <p:cNvSpPr txBox="1">
            <a:spLocks noChangeArrowheads="1"/>
          </p:cNvSpPr>
          <p:nvPr/>
        </p:nvSpPr>
        <p:spPr bwMode="auto">
          <a:xfrm>
            <a:off x="5768975" y="3271838"/>
            <a:ext cx="25034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760" tIns="50760" rIns="50760" bIns="5076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9pPr>
          </a:lstStyle>
          <a:p>
            <a:pPr algn="ctr">
              <a:defRPr/>
            </a:pPr>
            <a:r>
              <a:rPr lang="en-US" sz="1800" b="1" dirty="0" err="1" smtClean="0">
                <a:solidFill>
                  <a:schemeClr val="bg2"/>
                </a:solidFill>
                <a:latin typeface="+mn-lt"/>
                <a:cs typeface="Courier New"/>
              </a:rPr>
              <a:t>cf</a:t>
            </a:r>
            <a:r>
              <a:rPr lang="en-US" sz="1800" b="1" dirty="0" smtClean="0">
                <a:solidFill>
                  <a:schemeClr val="bg2"/>
                </a:solidFill>
                <a:latin typeface="+mn-lt"/>
                <a:cs typeface="Courier New"/>
              </a:rPr>
              <a:t> logs </a:t>
            </a:r>
            <a:r>
              <a:rPr lang="en-US" sz="1800" b="1" dirty="0" err="1" smtClean="0">
                <a:solidFill>
                  <a:schemeClr val="bg2"/>
                </a:solidFill>
                <a:latin typeface="+mn-lt"/>
                <a:cs typeface="Courier New"/>
              </a:rPr>
              <a:t>MyApp</a:t>
            </a:r>
            <a:endParaRPr lang="en-US" sz="1800" b="1" dirty="0" smtClean="0">
              <a:solidFill>
                <a:schemeClr val="bg2"/>
              </a:solidFill>
              <a:latin typeface="+mn-lt"/>
              <a:cs typeface="Courier New"/>
            </a:endParaRPr>
          </a:p>
        </p:txBody>
      </p:sp>
      <p:cxnSp>
        <p:nvCxnSpPr>
          <p:cNvPr id="35" name="AutoShape 17"/>
          <p:cNvCxnSpPr>
            <a:cxnSpLocks noChangeShapeType="1"/>
          </p:cNvCxnSpPr>
          <p:nvPr/>
        </p:nvCxnSpPr>
        <p:spPr bwMode="auto">
          <a:xfrm flipH="1">
            <a:off x="3867150" y="3552825"/>
            <a:ext cx="2151063" cy="0"/>
          </a:xfrm>
          <a:prstGeom prst="straightConnector1">
            <a:avLst/>
          </a:prstGeom>
          <a:noFill/>
          <a:ln w="25560" cap="sq">
            <a:solidFill>
              <a:srgbClr val="00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2185836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Group 65"/>
          <p:cNvGrpSpPr>
            <a:grpSpLocks/>
          </p:cNvGrpSpPr>
          <p:nvPr/>
        </p:nvGrpSpPr>
        <p:grpSpPr bwMode="auto">
          <a:xfrm>
            <a:off x="7048500" y="892175"/>
            <a:ext cx="1744663" cy="885825"/>
            <a:chOff x="6775984" y="840178"/>
            <a:chExt cx="1744133" cy="886964"/>
          </a:xfrm>
        </p:grpSpPr>
        <p:sp>
          <p:nvSpPr>
            <p:cNvPr id="223" name="AutoShape 1"/>
            <p:cNvSpPr>
              <a:spLocks noChangeArrowheads="1"/>
            </p:cNvSpPr>
            <p:nvPr/>
          </p:nvSpPr>
          <p:spPr bwMode="auto">
            <a:xfrm>
              <a:off x="6775984" y="840178"/>
              <a:ext cx="1744133" cy="864710"/>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580" name="Shape 179"/>
            <p:cNvGrpSpPr>
              <a:grpSpLocks/>
            </p:cNvGrpSpPr>
            <p:nvPr/>
          </p:nvGrpSpPr>
          <p:grpSpPr bwMode="auto">
            <a:xfrm>
              <a:off x="6847703" y="928524"/>
              <a:ext cx="1621611" cy="798618"/>
              <a:chOff x="1163919" y="1239446"/>
              <a:chExt cx="1621611" cy="798618"/>
            </a:xfrm>
          </p:grpSpPr>
          <p:grpSp>
            <p:nvGrpSpPr>
              <p:cNvPr id="20581" name="Shape 181"/>
              <p:cNvGrpSpPr>
                <a:grpSpLocks/>
              </p:cNvGrpSpPr>
              <p:nvPr/>
            </p:nvGrpSpPr>
            <p:grpSpPr bwMode="auto">
              <a:xfrm>
                <a:off x="1163919" y="1239446"/>
                <a:ext cx="1621611" cy="568476"/>
                <a:chOff x="5481921" y="2721113"/>
                <a:chExt cx="1621611" cy="568476"/>
              </a:xfrm>
            </p:grpSpPr>
            <p:sp>
              <p:nvSpPr>
                <p:cNvPr id="20583" name="Shape 182"/>
                <p:cNvSpPr>
                  <a:spLocks noChangeArrowheads="1"/>
                </p:cNvSpPr>
                <p:nvPr/>
              </p:nvSpPr>
              <p:spPr bwMode="auto">
                <a:xfrm>
                  <a:off x="5481921" y="272111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Ops Manager UI</a:t>
                  </a:r>
                </a:p>
              </p:txBody>
            </p:sp>
            <p:sp>
              <p:nvSpPr>
                <p:cNvPr id="20584" name="Shape 183"/>
                <p:cNvSpPr>
                  <a:spLocks noChangeArrowheads="1"/>
                </p:cNvSpPr>
                <p:nvPr/>
              </p:nvSpPr>
              <p:spPr bwMode="auto">
                <a:xfrm>
                  <a:off x="5490387" y="3017446"/>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Ops Manager Director</a:t>
                  </a:r>
                </a:p>
              </p:txBody>
            </p:sp>
            <p:sp>
              <p:nvSpPr>
                <p:cNvPr id="101" name="Shape 184"/>
                <p:cNvSpPr/>
                <p:nvPr/>
              </p:nvSpPr>
              <p:spPr>
                <a:xfrm rot="-2700000">
                  <a:off x="6784559" y="2807616"/>
                  <a:ext cx="269793" cy="98552"/>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582" name="Shape 185"/>
              <p:cNvSpPr txBox="1">
                <a:spLocks noChangeArrowheads="1"/>
              </p:cNvSpPr>
              <p:nvPr/>
            </p:nvSpPr>
            <p:spPr bwMode="auto">
              <a:xfrm>
                <a:off x="1169700" y="1761066"/>
                <a:ext cx="1587544"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Operations Manager</a:t>
                </a:r>
              </a:p>
            </p:txBody>
          </p:sp>
        </p:grpSp>
      </p:grpSp>
      <p:grpSp>
        <p:nvGrpSpPr>
          <p:cNvPr id="20482" name="Group 227"/>
          <p:cNvGrpSpPr>
            <a:grpSpLocks/>
          </p:cNvGrpSpPr>
          <p:nvPr/>
        </p:nvGrpSpPr>
        <p:grpSpPr bwMode="auto">
          <a:xfrm>
            <a:off x="7064375" y="1936750"/>
            <a:ext cx="1743075" cy="896938"/>
            <a:chOff x="6775984" y="1967163"/>
            <a:chExt cx="1744133" cy="896936"/>
          </a:xfrm>
        </p:grpSpPr>
        <p:sp>
          <p:nvSpPr>
            <p:cNvPr id="229" name="AutoShape 1"/>
            <p:cNvSpPr>
              <a:spLocks noChangeArrowheads="1"/>
            </p:cNvSpPr>
            <p:nvPr/>
          </p:nvSpPr>
          <p:spPr bwMode="auto">
            <a:xfrm>
              <a:off x="6775984" y="1967163"/>
              <a:ext cx="1744133" cy="865186"/>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572" name="Shape 194"/>
            <p:cNvGrpSpPr>
              <a:grpSpLocks/>
            </p:cNvGrpSpPr>
            <p:nvPr/>
          </p:nvGrpSpPr>
          <p:grpSpPr bwMode="auto">
            <a:xfrm>
              <a:off x="6847707" y="2014681"/>
              <a:ext cx="1613145" cy="849418"/>
              <a:chOff x="6430190" y="1230979"/>
              <a:chExt cx="1613145" cy="849418"/>
            </a:xfrm>
          </p:grpSpPr>
          <p:grpSp>
            <p:nvGrpSpPr>
              <p:cNvPr id="20573" name="Shape 196"/>
              <p:cNvGrpSpPr>
                <a:grpSpLocks/>
              </p:cNvGrpSpPr>
              <p:nvPr/>
            </p:nvGrpSpPr>
            <p:grpSpPr bwMode="auto">
              <a:xfrm>
                <a:off x="6430190" y="1230979"/>
                <a:ext cx="1613145" cy="568473"/>
                <a:chOff x="5490387" y="1527312"/>
                <a:chExt cx="1613145" cy="568473"/>
              </a:xfrm>
            </p:grpSpPr>
            <p:sp>
              <p:nvSpPr>
                <p:cNvPr id="20576" name="Shape 197"/>
                <p:cNvSpPr>
                  <a:spLocks noChangeArrowheads="1"/>
                </p:cNvSpPr>
                <p:nvPr/>
              </p:nvSpPr>
              <p:spPr bwMode="auto">
                <a:xfrm>
                  <a:off x="5490387" y="1527312"/>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577" name="Shape 198"/>
                <p:cNvSpPr>
                  <a:spLocks noChangeArrowheads="1"/>
                </p:cNvSpPr>
                <p:nvPr/>
              </p:nvSpPr>
              <p:spPr bwMode="auto">
                <a:xfrm>
                  <a:off x="5490387" y="182364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236" name="Shape 199"/>
                <p:cNvSpPr/>
                <p:nvPr/>
              </p:nvSpPr>
              <p:spPr>
                <a:xfrm>
                  <a:off x="6846694" y="1563932"/>
                  <a:ext cx="193793" cy="193675"/>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574" name="Shape 200"/>
              <p:cNvSpPr txBox="1">
                <a:spLocks noChangeArrowheads="1"/>
              </p:cNvSpPr>
              <p:nvPr/>
            </p:nvSpPr>
            <p:spPr bwMode="auto">
              <a:xfrm>
                <a:off x="6880835" y="1803399"/>
                <a:ext cx="697802"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Service</a:t>
                </a:r>
              </a:p>
            </p:txBody>
          </p:sp>
          <p:sp>
            <p:nvSpPr>
              <p:cNvPr id="233" name="Shape 201"/>
              <p:cNvSpPr/>
              <p:nvPr/>
            </p:nvSpPr>
            <p:spPr>
              <a:xfrm>
                <a:off x="7807147" y="1573985"/>
                <a:ext cx="160435" cy="153988"/>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grpSp>
        <p:nvGrpSpPr>
          <p:cNvPr id="20483" name="Group 270"/>
          <p:cNvGrpSpPr>
            <a:grpSpLocks/>
          </p:cNvGrpSpPr>
          <p:nvPr/>
        </p:nvGrpSpPr>
        <p:grpSpPr bwMode="auto">
          <a:xfrm>
            <a:off x="393700" y="830263"/>
            <a:ext cx="6540500" cy="3333750"/>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sp>
          <p:nvSpPr>
            <p:cNvPr id="166" name="AutoShape 5"/>
            <p:cNvSpPr>
              <a:spLocks noChangeArrowheads="1"/>
            </p:cNvSpPr>
            <p:nvPr/>
          </p:nvSpPr>
          <p:spPr bwMode="auto">
            <a:xfrm>
              <a:off x="5105441" y="1288369"/>
              <a:ext cx="1418042" cy="4024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BBS</a:t>
              </a:r>
            </a:p>
          </p:txBody>
        </p:sp>
        <p:sp>
          <p:nvSpPr>
            <p:cNvPr id="20513" name="AutoShape 55"/>
            <p:cNvSpPr>
              <a:spLocks noChangeArrowheads="1"/>
            </p:cNvSpPr>
            <p:nvPr/>
          </p:nvSpPr>
          <p:spPr bwMode="auto">
            <a:xfrm>
              <a:off x="2132543" y="3437648"/>
              <a:ext cx="2907197" cy="706424"/>
            </a:xfrm>
            <a:prstGeom prst="roundRect">
              <a:avLst>
                <a:gd name="adj" fmla="val 431"/>
              </a:avLst>
            </a:prstGeom>
            <a:solidFill>
              <a:srgbClr val="00685D"/>
            </a:solidFill>
            <a:ln w="9525">
              <a:solidFill>
                <a:srgbClr val="808080"/>
              </a:solidFill>
              <a:round/>
              <a:headEnd/>
              <a:tailEnd/>
            </a:ln>
          </p:spPr>
          <p:txBody>
            <a:bodyPr lIns="0" tIns="0" rIns="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rPr>
                <a:t>  Loggregator</a:t>
              </a:r>
            </a:p>
          </p:txBody>
        </p:sp>
        <p:sp>
          <p:nvSpPr>
            <p:cNvPr id="177" name="AutoShape 4"/>
            <p:cNvSpPr>
              <a:spLocks noChangeArrowheads="1"/>
            </p:cNvSpPr>
            <p:nvPr/>
          </p:nvSpPr>
          <p:spPr bwMode="auto">
            <a:xfrm>
              <a:off x="3623803" y="815297"/>
              <a:ext cx="1401805" cy="4024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err="1">
                  <a:solidFill>
                    <a:srgbClr val="FFFFFF"/>
                  </a:solidFill>
                </a:rPr>
                <a:t>OAuth</a:t>
              </a:r>
              <a:r>
                <a:rPr lang="en-US" sz="1200" b="1" dirty="0">
                  <a:solidFill>
                    <a:srgbClr val="FFFFFF"/>
                  </a:solidFill>
                </a:rPr>
                <a:t> 2.0 Server (UAA)</a:t>
              </a:r>
            </a:p>
          </p:txBody>
        </p:sp>
        <p:grpSp>
          <p:nvGrpSpPr>
            <p:cNvPr id="20515" name="Group 62"/>
            <p:cNvGrpSpPr>
              <a:grpSpLocks/>
            </p:cNvGrpSpPr>
            <p:nvPr/>
          </p:nvGrpSpPr>
          <p:grpSpPr bwMode="auto">
            <a:xfrm>
              <a:off x="2135040" y="819319"/>
              <a:ext cx="1406266" cy="401241"/>
              <a:chOff x="1899269" y="947948"/>
              <a:chExt cx="1406266" cy="401241"/>
            </a:xfrm>
          </p:grpSpPr>
          <p:sp>
            <p:nvSpPr>
              <p:cNvPr id="175" name="AutoShape 3"/>
              <p:cNvSpPr>
                <a:spLocks noChangeArrowheads="1"/>
              </p:cNvSpPr>
              <p:nvPr/>
            </p:nvSpPr>
            <p:spPr bwMode="auto">
              <a:xfrm>
                <a:off x="1899630" y="947211"/>
                <a:ext cx="1405865" cy="4024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Login Server</a:t>
                </a:r>
              </a:p>
            </p:txBody>
          </p:sp>
          <p:sp>
            <p:nvSpPr>
              <p:cNvPr id="179" name="Oval 84"/>
              <p:cNvSpPr/>
              <p:nvPr/>
            </p:nvSpPr>
            <p:spPr>
              <a:xfrm rot="16200000">
                <a:off x="1918361" y="1030624"/>
                <a:ext cx="225037" cy="173196"/>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900" dirty="0">
                  <a:solidFill>
                    <a:srgbClr val="FFFFFF"/>
                  </a:solidFill>
                  <a:latin typeface="Arial"/>
                </a:endParaRPr>
              </a:p>
            </p:txBody>
          </p:sp>
        </p:grpSp>
        <p:grpSp>
          <p:nvGrpSpPr>
            <p:cNvPr id="20516" name="Group 77"/>
            <p:cNvGrpSpPr>
              <a:grpSpLocks/>
            </p:cNvGrpSpPr>
            <p:nvPr/>
          </p:nvGrpSpPr>
          <p:grpSpPr bwMode="auto">
            <a:xfrm>
              <a:off x="5105239" y="1758355"/>
              <a:ext cx="1417638" cy="403140"/>
              <a:chOff x="5105239" y="1758355"/>
              <a:chExt cx="1417638" cy="403140"/>
            </a:xfrm>
          </p:grpSpPr>
          <p:sp>
            <p:nvSpPr>
              <p:cNvPr id="183" name="AutoShape 5"/>
              <p:cNvSpPr>
                <a:spLocks noChangeArrowheads="1"/>
              </p:cNvSpPr>
              <p:nvPr/>
            </p:nvSpPr>
            <p:spPr bwMode="auto">
              <a:xfrm>
                <a:off x="5105440" y="1758156"/>
                <a:ext cx="1418042" cy="404083"/>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err="1">
                    <a:solidFill>
                      <a:srgbClr val="FFFFFF"/>
                    </a:solidFill>
                  </a:rPr>
                  <a:t>etcd</a:t>
                </a:r>
                <a:endParaRPr lang="en-US" b="1" dirty="0">
                  <a:solidFill>
                    <a:srgbClr val="FFFFFF"/>
                  </a:solidFill>
                </a:endParaRPr>
              </a:p>
            </p:txBody>
          </p:sp>
          <p:sp>
            <p:nvSpPr>
              <p:cNvPr id="190" name="Oval 194"/>
              <p:cNvSpPr/>
              <p:nvPr/>
            </p:nvSpPr>
            <p:spPr>
              <a:xfrm>
                <a:off x="5204216" y="1828789"/>
                <a:ext cx="207024" cy="170832"/>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0517" name="Group 194"/>
            <p:cNvGrpSpPr>
              <a:grpSpLocks/>
            </p:cNvGrpSpPr>
            <p:nvPr/>
          </p:nvGrpSpPr>
          <p:grpSpPr bwMode="auto">
            <a:xfrm>
              <a:off x="5109058" y="3209965"/>
              <a:ext cx="1417638" cy="953021"/>
              <a:chOff x="5151274" y="2101139"/>
              <a:chExt cx="1417638" cy="953021"/>
            </a:xfrm>
          </p:grpSpPr>
          <p:sp>
            <p:nvSpPr>
              <p:cNvPr id="196" name="AutoShape 5"/>
              <p:cNvSpPr>
                <a:spLocks noChangeArrowheads="1"/>
              </p:cNvSpPr>
              <p:nvPr/>
            </p:nvSpPr>
            <p:spPr bwMode="auto">
              <a:xfrm>
                <a:off x="5151716" y="2101399"/>
                <a:ext cx="1416689" cy="95271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430" y="2728876"/>
                <a:ext cx="1278673" cy="257891"/>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136" y="2403639"/>
                <a:ext cx="1278673" cy="256247"/>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SSH Proxy</a:t>
                </a:r>
                <a:endParaRPr lang="en-US" sz="1400" dirty="0">
                  <a:solidFill>
                    <a:srgbClr val="FFFFFF"/>
                  </a:solidFill>
                </a:endParaRPr>
              </a:p>
            </p:txBody>
          </p:sp>
        </p:grpSp>
        <p:grpSp>
          <p:nvGrpSpPr>
            <p:cNvPr id="20518" name="Group 70"/>
            <p:cNvGrpSpPr>
              <a:grpSpLocks/>
            </p:cNvGrpSpPr>
            <p:nvPr/>
          </p:nvGrpSpPr>
          <p:grpSpPr bwMode="auto">
            <a:xfrm>
              <a:off x="2135447" y="1287868"/>
              <a:ext cx="1406266" cy="401241"/>
              <a:chOff x="2135447" y="1287868"/>
              <a:chExt cx="1406266" cy="401241"/>
            </a:xfrm>
          </p:grpSpPr>
          <p:sp>
            <p:nvSpPr>
              <p:cNvPr id="7" name="AutoShape 3"/>
              <p:cNvSpPr>
                <a:spLocks noChangeArrowheads="1"/>
              </p:cNvSpPr>
              <p:nvPr/>
            </p:nvSpPr>
            <p:spPr bwMode="auto">
              <a:xfrm>
                <a:off x="2135400" y="1288370"/>
                <a:ext cx="1405865" cy="400797"/>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Cloud Controller</a:t>
                </a:r>
              </a:p>
            </p:txBody>
          </p:sp>
          <p:sp>
            <p:nvSpPr>
              <p:cNvPr id="20563" name="Shape 289"/>
              <p:cNvSpPr>
                <a:spLocks/>
              </p:cNvSpPr>
              <p:nvPr/>
            </p:nvSpPr>
            <p:spPr bwMode="auto">
              <a:xfrm>
                <a:off x="2179173" y="1328484"/>
                <a:ext cx="199082" cy="265670"/>
              </a:xfrm>
              <a:custGeom>
                <a:avLst/>
                <a:gdLst>
                  <a:gd name="T0" fmla="*/ 99541 w 120000"/>
                  <a:gd name="T1" fmla="*/ 204398 h 120000"/>
                  <a:gd name="T2" fmla="*/ 64021 w 120000"/>
                  <a:gd name="T3" fmla="*/ 231531 h 120000"/>
                  <a:gd name="T4" fmla="*/ 99541 w 120000"/>
                  <a:gd name="T5" fmla="*/ 243717 h 120000"/>
                  <a:gd name="T6" fmla="*/ 135059 w 120000"/>
                  <a:gd name="T7" fmla="*/ 231531 h 120000"/>
                  <a:gd name="T8" fmla="*/ 99541 w 120000"/>
                  <a:gd name="T9" fmla="*/ 204398 h 120000"/>
                  <a:gd name="T10" fmla="*/ 39450 w 120000"/>
                  <a:gd name="T11" fmla="*/ 158492 h 120000"/>
                  <a:gd name="T12" fmla="*/ 35558 w 120000"/>
                  <a:gd name="T13" fmla="*/ 179735 h 120000"/>
                  <a:gd name="T14" fmla="*/ 62553 w 120000"/>
                  <a:gd name="T15" fmla="*/ 230542 h 120000"/>
                  <a:gd name="T16" fmla="*/ 76154 w 120000"/>
                  <a:gd name="T17" fmla="*/ 186531 h 120000"/>
                  <a:gd name="T18" fmla="*/ 39450 w 120000"/>
                  <a:gd name="T19" fmla="*/ 158492 h 120000"/>
                  <a:gd name="T20" fmla="*/ 159631 w 120000"/>
                  <a:gd name="T21" fmla="*/ 158492 h 120000"/>
                  <a:gd name="T22" fmla="*/ 122926 w 120000"/>
                  <a:gd name="T23" fmla="*/ 186531 h 120000"/>
                  <a:gd name="T24" fmla="*/ 136527 w 120000"/>
                  <a:gd name="T25" fmla="*/ 230542 h 120000"/>
                  <a:gd name="T26" fmla="*/ 163523 w 120000"/>
                  <a:gd name="T27" fmla="*/ 179735 h 120000"/>
                  <a:gd name="T28" fmla="*/ 159631 w 120000"/>
                  <a:gd name="T29" fmla="*/ 158492 h 120000"/>
                  <a:gd name="T30" fmla="*/ 101104 w 120000"/>
                  <a:gd name="T31" fmla="*/ 115912 h 120000"/>
                  <a:gd name="T32" fmla="*/ 113993 w 120000"/>
                  <a:gd name="T33" fmla="*/ 157624 h 120000"/>
                  <a:gd name="T34" fmla="*/ 159362 w 120000"/>
                  <a:gd name="T35" fmla="*/ 157624 h 120000"/>
                  <a:gd name="T36" fmla="*/ 101104 w 120000"/>
                  <a:gd name="T37" fmla="*/ 115912 h 120000"/>
                  <a:gd name="T38" fmla="*/ 97977 w 120000"/>
                  <a:gd name="T39" fmla="*/ 115912 h 120000"/>
                  <a:gd name="T40" fmla="*/ 39719 w 120000"/>
                  <a:gd name="T41" fmla="*/ 157624 h 120000"/>
                  <a:gd name="T42" fmla="*/ 85086 w 120000"/>
                  <a:gd name="T43" fmla="*/ 157624 h 120000"/>
                  <a:gd name="T44" fmla="*/ 97977 w 120000"/>
                  <a:gd name="T45" fmla="*/ 115912 h 120000"/>
                  <a:gd name="T46" fmla="*/ 116727 w 120000"/>
                  <a:gd name="T47" fmla="*/ 32432 h 120000"/>
                  <a:gd name="T48" fmla="*/ 185475 w 120000"/>
                  <a:gd name="T49" fmla="*/ 32432 h 120000"/>
                  <a:gd name="T50" fmla="*/ 185475 w 120000"/>
                  <a:gd name="T51" fmla="*/ 64556 h 120000"/>
                  <a:gd name="T52" fmla="*/ 146279 w 120000"/>
                  <a:gd name="T53" fmla="*/ 107767 h 120000"/>
                  <a:gd name="T54" fmla="*/ 185475 w 120000"/>
                  <a:gd name="T55" fmla="*/ 179735 h 120000"/>
                  <a:gd name="T56" fmla="*/ 99541 w 120000"/>
                  <a:gd name="T57" fmla="*/ 265668 h 120000"/>
                  <a:gd name="T58" fmla="*/ 13606 w 120000"/>
                  <a:gd name="T59" fmla="*/ 179735 h 120000"/>
                  <a:gd name="T60" fmla="*/ 52710 w 120000"/>
                  <a:gd name="T61" fmla="*/ 107818 h 120000"/>
                  <a:gd name="T62" fmla="*/ 13606 w 120000"/>
                  <a:gd name="T63" fmla="*/ 64704 h 120000"/>
                  <a:gd name="T64" fmla="*/ 13606 w 120000"/>
                  <a:gd name="T65" fmla="*/ 32582 h 120000"/>
                  <a:gd name="T66" fmla="*/ 82354 w 120000"/>
                  <a:gd name="T67" fmla="*/ 32582 h 120000"/>
                  <a:gd name="T68" fmla="*/ 82354 w 120000"/>
                  <a:gd name="T69" fmla="*/ 64704 h 120000"/>
                  <a:gd name="T70" fmla="*/ 82354 w 120000"/>
                  <a:gd name="T71" fmla="*/ 95533 h 120000"/>
                  <a:gd name="T72" fmla="*/ 99541 w 120000"/>
                  <a:gd name="T73" fmla="*/ 93801 h 120000"/>
                  <a:gd name="T74" fmla="*/ 116727 w 120000"/>
                  <a:gd name="T75" fmla="*/ 95533 h 120000"/>
                  <a:gd name="T76" fmla="*/ 116727 w 120000"/>
                  <a:gd name="T77" fmla="*/ 64556 h 120000"/>
                  <a:gd name="T78" fmla="*/ 116727 w 120000"/>
                  <a:gd name="T79" fmla="*/ 32432 h 120000"/>
                  <a:gd name="T80" fmla="*/ 0 w 120000"/>
                  <a:gd name="T81" fmla="*/ 0 h 120000"/>
                  <a:gd name="T82" fmla="*/ 199082 w 120000"/>
                  <a:gd name="T83" fmla="*/ 0 h 120000"/>
                  <a:gd name="T84" fmla="*/ 199082 w 120000"/>
                  <a:gd name="T85" fmla="*/ 20767 h 120000"/>
                  <a:gd name="T86" fmla="*/ 0 w 120000"/>
                  <a:gd name="T87" fmla="*/ 20767 h 120000"/>
                  <a:gd name="T88" fmla="*/ 0 w 120000"/>
                  <a:gd name="T89" fmla="*/ 0 h 120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0000"/>
                  <a:gd name="T136" fmla="*/ 0 h 120000"/>
                  <a:gd name="T137" fmla="*/ 120000 w 120000"/>
                  <a:gd name="T138" fmla="*/ 120000 h 1200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0000" h="120000" extrusionOk="0">
                    <a:moveTo>
                      <a:pt x="60000" y="92324"/>
                    </a:moveTo>
                    <a:lnTo>
                      <a:pt x="38590" y="104580"/>
                    </a:lnTo>
                    <a:cubicBezTo>
                      <a:pt x="44390" y="108214"/>
                      <a:pt x="51904" y="110084"/>
                      <a:pt x="60000" y="110084"/>
                    </a:cubicBezTo>
                    <a:cubicBezTo>
                      <a:pt x="68096" y="110084"/>
                      <a:pt x="75609" y="108214"/>
                      <a:pt x="81409" y="104580"/>
                    </a:cubicBezTo>
                    <a:lnTo>
                      <a:pt x="60000" y="92324"/>
                    </a:lnTo>
                    <a:close/>
                    <a:moveTo>
                      <a:pt x="23779" y="71589"/>
                    </a:moveTo>
                    <a:cubicBezTo>
                      <a:pt x="22207" y="74563"/>
                      <a:pt x="21433" y="77806"/>
                      <a:pt x="21433" y="81184"/>
                    </a:cubicBezTo>
                    <a:cubicBezTo>
                      <a:pt x="21433" y="90786"/>
                      <a:pt x="27683" y="99295"/>
                      <a:pt x="37705" y="104133"/>
                    </a:cubicBezTo>
                    <a:lnTo>
                      <a:pt x="45903" y="84254"/>
                    </a:lnTo>
                    <a:lnTo>
                      <a:pt x="23779" y="71589"/>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lnTo>
                      <a:pt x="59057" y="52356"/>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lnTo>
                      <a:pt x="70359" y="14649"/>
                    </a:lnTo>
                    <a:close/>
                    <a:moveTo>
                      <a:pt x="0" y="0"/>
                    </a:moveTo>
                    <a:lnTo>
                      <a:pt x="120000" y="0"/>
                    </a:lnTo>
                    <a:lnTo>
                      <a:pt x="120000" y="9380"/>
                    </a:lnTo>
                    <a:lnTo>
                      <a:pt x="0" y="938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grpSp>
          <p:nvGrpSpPr>
            <p:cNvPr id="20519" name="Group 71"/>
            <p:cNvGrpSpPr>
              <a:grpSpLocks/>
            </p:cNvGrpSpPr>
            <p:nvPr/>
          </p:nvGrpSpPr>
          <p:grpSpPr bwMode="auto">
            <a:xfrm>
              <a:off x="3626954" y="1287866"/>
              <a:ext cx="1402134" cy="403140"/>
              <a:chOff x="3626954" y="1287866"/>
              <a:chExt cx="1402134" cy="403140"/>
            </a:xfrm>
          </p:grpSpPr>
          <p:sp>
            <p:nvSpPr>
              <p:cNvPr id="8" name="AutoShape 4"/>
              <p:cNvSpPr>
                <a:spLocks noChangeArrowheads="1"/>
              </p:cNvSpPr>
              <p:nvPr/>
            </p:nvSpPr>
            <p:spPr bwMode="auto">
              <a:xfrm>
                <a:off x="3626509" y="1288370"/>
                <a:ext cx="1403158" cy="402441"/>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     CC Bridge</a:t>
                </a:r>
              </a:p>
            </p:txBody>
          </p:sp>
          <p:sp>
            <p:nvSpPr>
              <p:cNvPr id="201" name="Shape 333"/>
              <p:cNvSpPr/>
              <p:nvPr/>
            </p:nvSpPr>
            <p:spPr>
              <a:xfrm>
                <a:off x="3667102" y="1354074"/>
                <a:ext cx="280091" cy="307169"/>
              </a:xfrm>
              <a:prstGeom prst="blockArc">
                <a:avLst>
                  <a:gd name="adj1" fmla="val 10766933"/>
                  <a:gd name="adj2" fmla="val 21584774"/>
                  <a:gd name="adj3" fmla="val 17989"/>
                </a:avLst>
              </a:prstGeom>
              <a:solidFill>
                <a:schemeClr val="lt1"/>
              </a:solidFill>
              <a:ln>
                <a:noFill/>
              </a:ln>
            </p:spPr>
            <p:txBody>
              <a:bodyPr lIns="91425" tIns="45700" rIns="91425" bIns="45700"/>
              <a:lstStyle/>
              <a:p>
                <a:pPr>
                  <a:spcBef>
                    <a:spcPts val="0"/>
                  </a:spcBef>
                  <a:defRPr/>
                </a:pPr>
                <a:endParaRPr>
                  <a:solidFill>
                    <a:schemeClr val="lt1"/>
                  </a:solidFill>
                  <a:latin typeface="Arial"/>
                  <a:ea typeface="Arial"/>
                  <a:cs typeface="Arial"/>
                  <a:sym typeface="Arial"/>
                </a:endParaRPr>
              </a:p>
            </p:txBody>
          </p:sp>
        </p:grpSp>
        <p:grpSp>
          <p:nvGrpSpPr>
            <p:cNvPr id="20520" name="Group 251"/>
            <p:cNvGrpSpPr>
              <a:grpSpLocks/>
            </p:cNvGrpSpPr>
            <p:nvPr/>
          </p:nvGrpSpPr>
          <p:grpSpPr bwMode="auto">
            <a:xfrm>
              <a:off x="5109057" y="2206199"/>
              <a:ext cx="1417638" cy="960101"/>
              <a:chOff x="5116754" y="2189697"/>
              <a:chExt cx="1417638" cy="960101"/>
            </a:xfrm>
          </p:grpSpPr>
          <p:grpSp>
            <p:nvGrpSpPr>
              <p:cNvPr id="20555" name="Group 64"/>
              <p:cNvGrpSpPr>
                <a:grpSpLocks/>
              </p:cNvGrpSpPr>
              <p:nvPr/>
            </p:nvGrpSpPr>
            <p:grpSpPr bwMode="auto">
              <a:xfrm>
                <a:off x="5116754" y="2189697"/>
                <a:ext cx="1417638" cy="960101"/>
                <a:chOff x="5151273" y="2144619"/>
                <a:chExt cx="1417638" cy="869975"/>
              </a:xfrm>
            </p:grpSpPr>
            <p:sp>
              <p:nvSpPr>
                <p:cNvPr id="162" name="AutoShape 5"/>
                <p:cNvSpPr>
                  <a:spLocks noChangeArrowheads="1"/>
                </p:cNvSpPr>
                <p:nvPr/>
              </p:nvSpPr>
              <p:spPr bwMode="auto">
                <a:xfrm>
                  <a:off x="5151715" y="2144973"/>
                  <a:ext cx="1416689" cy="86923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430" y="2728433"/>
                  <a:ext cx="1278673" cy="257496"/>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136" y="2432237"/>
                  <a:ext cx="1278673" cy="25749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Auctioneer</a:t>
                  </a:r>
                  <a:endParaRPr lang="en-US" sz="1400" dirty="0">
                    <a:solidFill>
                      <a:srgbClr val="FFFFFF"/>
                    </a:solidFill>
                  </a:endParaRPr>
                </a:p>
              </p:txBody>
            </p:sp>
          </p:grpSp>
          <p:sp>
            <p:nvSpPr>
              <p:cNvPr id="202" name="Shape 352"/>
              <p:cNvSpPr/>
              <p:nvPr/>
            </p:nvSpPr>
            <p:spPr>
              <a:xfrm>
                <a:off x="5252506" y="2585957"/>
                <a:ext cx="161019" cy="131409"/>
              </a:xfrm>
              <a:prstGeom prst="quadArrow">
                <a:avLst>
                  <a:gd name="adj1" fmla="val 22500"/>
                  <a:gd name="adj2" fmla="val 22500"/>
                  <a:gd name="adj3" fmla="val 22500"/>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grpSp>
        <p:grpSp>
          <p:nvGrpSpPr>
            <p:cNvPr id="20521" name="Group 69"/>
            <p:cNvGrpSpPr>
              <a:grpSpLocks/>
            </p:cNvGrpSpPr>
            <p:nvPr/>
          </p:nvGrpSpPr>
          <p:grpSpPr bwMode="auto">
            <a:xfrm>
              <a:off x="5101421" y="819319"/>
              <a:ext cx="1417638" cy="403140"/>
              <a:chOff x="5124260" y="803673"/>
              <a:chExt cx="1417638" cy="403140"/>
            </a:xfrm>
          </p:grpSpPr>
          <p:sp>
            <p:nvSpPr>
              <p:cNvPr id="184" name="AutoShape 5"/>
              <p:cNvSpPr>
                <a:spLocks noChangeArrowheads="1"/>
              </p:cNvSpPr>
              <p:nvPr/>
            </p:nvSpPr>
            <p:spPr bwMode="auto">
              <a:xfrm>
                <a:off x="5124220" y="802936"/>
                <a:ext cx="1418042" cy="404083"/>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            </a:t>
                </a:r>
                <a:r>
                  <a:rPr lang="en-US" b="1" dirty="0" err="1">
                    <a:solidFill>
                      <a:srgbClr val="FFFFFF"/>
                    </a:solidFill>
                  </a:rPr>
                  <a:t>Blobstore</a:t>
                </a:r>
                <a:endParaRPr lang="en-US" b="1" dirty="0">
                  <a:solidFill>
                    <a:srgbClr val="FFFFFF"/>
                  </a:solidFill>
                </a:endParaRPr>
              </a:p>
            </p:txBody>
          </p:sp>
          <p:sp>
            <p:nvSpPr>
              <p:cNvPr id="212" name="Shape 390"/>
              <p:cNvSpPr/>
              <p:nvPr/>
            </p:nvSpPr>
            <p:spPr>
              <a:xfrm rot="18900000">
                <a:off x="5432725" y="955700"/>
                <a:ext cx="152900" cy="152762"/>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0554" name="Shape 328"/>
              <p:cNvSpPr>
                <a:spLocks/>
              </p:cNvSpPr>
              <p:nvPr/>
            </p:nvSpPr>
            <p:spPr bwMode="auto">
              <a:xfrm>
                <a:off x="5204246" y="921653"/>
                <a:ext cx="170214" cy="192039"/>
              </a:xfrm>
              <a:custGeom>
                <a:avLst/>
                <a:gdLst>
                  <a:gd name="T0" fmla="*/ 0 w 120000"/>
                  <a:gd name="T1" fmla="*/ 54112 h 120000"/>
                  <a:gd name="T2" fmla="*/ 80003 w 120000"/>
                  <a:gd name="T3" fmla="*/ 99871 h 120000"/>
                  <a:gd name="T4" fmla="*/ 80409 w 120000"/>
                  <a:gd name="T5" fmla="*/ 192039 h 120000"/>
                  <a:gd name="T6" fmla="*/ 404 w 120000"/>
                  <a:gd name="T7" fmla="*/ 146278 h 120000"/>
                  <a:gd name="T8" fmla="*/ 0 w 120000"/>
                  <a:gd name="T9" fmla="*/ 54112 h 120000"/>
                  <a:gd name="T10" fmla="*/ 170214 w 120000"/>
                  <a:gd name="T11" fmla="*/ 52782 h 120000"/>
                  <a:gd name="T12" fmla="*/ 169808 w 120000"/>
                  <a:gd name="T13" fmla="*/ 144948 h 120000"/>
                  <a:gd name="T14" fmla="*/ 89803 w 120000"/>
                  <a:gd name="T15" fmla="*/ 190708 h 120000"/>
                  <a:gd name="T16" fmla="*/ 90209 w 120000"/>
                  <a:gd name="T17" fmla="*/ 98542 h 120000"/>
                  <a:gd name="T18" fmla="*/ 170214 w 120000"/>
                  <a:gd name="T19" fmla="*/ 52782 h 120000"/>
                  <a:gd name="T20" fmla="*/ 84928 w 120000"/>
                  <a:gd name="T21" fmla="*/ 0 h 120000"/>
                  <a:gd name="T22" fmla="*/ 164754 w 120000"/>
                  <a:gd name="T23" fmla="*/ 46069 h 120000"/>
                  <a:gd name="T24" fmla="*/ 84928 w 120000"/>
                  <a:gd name="T25" fmla="*/ 92139 h 120000"/>
                  <a:gd name="T26" fmla="*/ 5101 w 120000"/>
                  <a:gd name="T27" fmla="*/ 46069 h 120000"/>
                  <a:gd name="T28" fmla="*/ 84928 w 120000"/>
                  <a:gd name="T29" fmla="*/ 0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0" y="33813"/>
                    </a:moveTo>
                    <a:lnTo>
                      <a:pt x="56402" y="62407"/>
                    </a:lnTo>
                    <a:lnTo>
                      <a:pt x="56688" y="120000"/>
                    </a:lnTo>
                    <a:lnTo>
                      <a:pt x="285" y="91405"/>
                    </a:lnTo>
                    <a:lnTo>
                      <a:pt x="0" y="33813"/>
                    </a:lnTo>
                    <a:close/>
                    <a:moveTo>
                      <a:pt x="120000" y="32982"/>
                    </a:moveTo>
                    <a:lnTo>
                      <a:pt x="119714" y="90574"/>
                    </a:lnTo>
                    <a:lnTo>
                      <a:pt x="63311" y="119168"/>
                    </a:lnTo>
                    <a:lnTo>
                      <a:pt x="63597" y="61576"/>
                    </a:lnTo>
                    <a:lnTo>
                      <a:pt x="120000" y="32982"/>
                    </a:lnTo>
                    <a:close/>
                    <a:moveTo>
                      <a:pt x="59874" y="0"/>
                    </a:moveTo>
                    <a:lnTo>
                      <a:pt x="116151" y="28787"/>
                    </a:lnTo>
                    <a:lnTo>
                      <a:pt x="59874" y="57575"/>
                    </a:lnTo>
                    <a:lnTo>
                      <a:pt x="3596" y="28787"/>
                    </a:lnTo>
                    <a:lnTo>
                      <a:pt x="5987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grpSp>
          <p:nvGrpSpPr>
            <p:cNvPr id="20522" name="Group 68"/>
            <p:cNvGrpSpPr>
              <a:grpSpLocks/>
            </p:cNvGrpSpPr>
            <p:nvPr/>
          </p:nvGrpSpPr>
          <p:grpSpPr bwMode="auto">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tIns="0" bIns="0" anchor="ctr"/>
                <a:lstStyle/>
                <a:p>
                  <a:pPr algn="ctr">
                    <a:defRPr/>
                  </a:pPr>
                  <a:r>
                    <a:rPr lang="en-US" sz="1600" dirty="0">
                      <a:solidFill>
                        <a:prstClr val="white">
                          <a:lumMod val="95000"/>
                        </a:prstClr>
                      </a:solidFill>
                      <a:latin typeface="Calibri"/>
                    </a:rPr>
                    <a:t>Dynamic 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solidFill>
                      <a:srgbClr val="FFFFFF"/>
                    </a:solidFill>
                    <a:latin typeface="Arial"/>
                  </a:endParaRPr>
                </a:p>
              </p:txBody>
            </p:sp>
          </p:grpSp>
          <p:sp>
            <p:nvSpPr>
              <p:cNvPr id="20551" name="Shape 346"/>
              <p:cNvSpPr>
                <a:spLocks/>
              </p:cNvSpPr>
              <p:nvPr/>
            </p:nvSpPr>
            <p:spPr bwMode="auto">
              <a:xfrm>
                <a:off x="1715602" y="3657755"/>
                <a:ext cx="303318" cy="280773"/>
              </a:xfrm>
              <a:custGeom>
                <a:avLst/>
                <a:gdLst>
                  <a:gd name="T0" fmla="*/ 133129 w 120000"/>
                  <a:gd name="T1" fmla="*/ 163534 h 120000"/>
                  <a:gd name="T2" fmla="*/ 133129 w 120000"/>
                  <a:gd name="T3" fmla="*/ 217197 h 120000"/>
                  <a:gd name="T4" fmla="*/ 103737 w 120000"/>
                  <a:gd name="T5" fmla="*/ 217197 h 120000"/>
                  <a:gd name="T6" fmla="*/ 151659 w 120000"/>
                  <a:gd name="T7" fmla="*/ 274762 h 120000"/>
                  <a:gd name="T8" fmla="*/ 199578 w 120000"/>
                  <a:gd name="T9" fmla="*/ 217197 h 120000"/>
                  <a:gd name="T10" fmla="*/ 170187 w 120000"/>
                  <a:gd name="T11" fmla="*/ 217197 h 120000"/>
                  <a:gd name="T12" fmla="*/ 170187 w 120000"/>
                  <a:gd name="T13" fmla="*/ 163534 h 120000"/>
                  <a:gd name="T14" fmla="*/ 133129 w 120000"/>
                  <a:gd name="T15" fmla="*/ 163534 h 120000"/>
                  <a:gd name="T16" fmla="*/ 229705 w 120000"/>
                  <a:gd name="T17" fmla="*/ 96027 h 120000"/>
                  <a:gd name="T18" fmla="*/ 167517 w 120000"/>
                  <a:gd name="T19" fmla="*/ 140387 h 120000"/>
                  <a:gd name="T20" fmla="*/ 229705 w 120000"/>
                  <a:gd name="T21" fmla="*/ 184744 h 120000"/>
                  <a:gd name="T22" fmla="*/ 229705 w 120000"/>
                  <a:gd name="T23" fmla="*/ 157537 h 120000"/>
                  <a:gd name="T24" fmla="*/ 287677 w 120000"/>
                  <a:gd name="T25" fmla="*/ 157537 h 120000"/>
                  <a:gd name="T26" fmla="*/ 287677 w 120000"/>
                  <a:gd name="T27" fmla="*/ 123234 h 120000"/>
                  <a:gd name="T28" fmla="*/ 229705 w 120000"/>
                  <a:gd name="T29" fmla="*/ 123234 h 120000"/>
                  <a:gd name="T30" fmla="*/ 229705 w 120000"/>
                  <a:gd name="T31" fmla="*/ 96027 h 120000"/>
                  <a:gd name="T32" fmla="*/ 73610 w 120000"/>
                  <a:gd name="T33" fmla="*/ 96027 h 120000"/>
                  <a:gd name="T34" fmla="*/ 73610 w 120000"/>
                  <a:gd name="T35" fmla="*/ 123234 h 120000"/>
                  <a:gd name="T36" fmla="*/ 15639 w 120000"/>
                  <a:gd name="T37" fmla="*/ 123234 h 120000"/>
                  <a:gd name="T38" fmla="*/ 15639 w 120000"/>
                  <a:gd name="T39" fmla="*/ 157537 h 120000"/>
                  <a:gd name="T40" fmla="*/ 73610 w 120000"/>
                  <a:gd name="T41" fmla="*/ 157537 h 120000"/>
                  <a:gd name="T42" fmla="*/ 73610 w 120000"/>
                  <a:gd name="T43" fmla="*/ 184744 h 120000"/>
                  <a:gd name="T44" fmla="*/ 135795 w 120000"/>
                  <a:gd name="T45" fmla="*/ 140387 h 120000"/>
                  <a:gd name="T46" fmla="*/ 73610 w 120000"/>
                  <a:gd name="T47" fmla="*/ 96027 h 120000"/>
                  <a:gd name="T48" fmla="*/ 151659 w 120000"/>
                  <a:gd name="T49" fmla="*/ 6011 h 120000"/>
                  <a:gd name="T50" fmla="*/ 103737 w 120000"/>
                  <a:gd name="T51" fmla="*/ 63574 h 120000"/>
                  <a:gd name="T52" fmla="*/ 133129 w 120000"/>
                  <a:gd name="T53" fmla="*/ 63574 h 120000"/>
                  <a:gd name="T54" fmla="*/ 133129 w 120000"/>
                  <a:gd name="T55" fmla="*/ 117237 h 120000"/>
                  <a:gd name="T56" fmla="*/ 170187 w 120000"/>
                  <a:gd name="T57" fmla="*/ 117237 h 120000"/>
                  <a:gd name="T58" fmla="*/ 170187 w 120000"/>
                  <a:gd name="T59" fmla="*/ 63574 h 120000"/>
                  <a:gd name="T60" fmla="*/ 199578 w 120000"/>
                  <a:gd name="T61" fmla="*/ 63574 h 120000"/>
                  <a:gd name="T62" fmla="*/ 151659 w 120000"/>
                  <a:gd name="T63" fmla="*/ 6011 h 120000"/>
                  <a:gd name="T64" fmla="*/ 151659 w 120000"/>
                  <a:gd name="T65" fmla="*/ 0 h 120000"/>
                  <a:gd name="T66" fmla="*/ 303318 w 120000"/>
                  <a:gd name="T67" fmla="*/ 140387 h 120000"/>
                  <a:gd name="T68" fmla="*/ 151659 w 120000"/>
                  <a:gd name="T69" fmla="*/ 280773 h 120000"/>
                  <a:gd name="T70" fmla="*/ 0 w 120000"/>
                  <a:gd name="T71" fmla="*/ 140387 h 120000"/>
                  <a:gd name="T72" fmla="*/ 151659 w 120000"/>
                  <a:gd name="T73" fmla="*/ 0 h 12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000"/>
                  <a:gd name="T112" fmla="*/ 0 h 120000"/>
                  <a:gd name="T113" fmla="*/ 120000 w 120000"/>
                  <a:gd name="T114" fmla="*/ 120000 h 1200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000" h="120000" extrusionOk="0">
                    <a:moveTo>
                      <a:pt x="52669" y="69893"/>
                    </a:moveTo>
                    <a:lnTo>
                      <a:pt x="52669" y="92828"/>
                    </a:lnTo>
                    <a:lnTo>
                      <a:pt x="41041" y="92828"/>
                    </a:lnTo>
                    <a:lnTo>
                      <a:pt x="60000" y="117431"/>
                    </a:lnTo>
                    <a:lnTo>
                      <a:pt x="78958" y="92828"/>
                    </a:lnTo>
                    <a:lnTo>
                      <a:pt x="67330" y="92828"/>
                    </a:lnTo>
                    <a:lnTo>
                      <a:pt x="67330" y="69893"/>
                    </a:lnTo>
                    <a:lnTo>
                      <a:pt x="52669" y="69893"/>
                    </a:lnTo>
                    <a:close/>
                    <a:moveTo>
                      <a:pt x="90877" y="41041"/>
                    </a:moveTo>
                    <a:lnTo>
                      <a:pt x="66274" y="60000"/>
                    </a:lnTo>
                    <a:lnTo>
                      <a:pt x="90877" y="78958"/>
                    </a:lnTo>
                    <a:lnTo>
                      <a:pt x="90877" y="67330"/>
                    </a:lnTo>
                    <a:lnTo>
                      <a:pt x="113812" y="67330"/>
                    </a:lnTo>
                    <a:lnTo>
                      <a:pt x="113812" y="52669"/>
                    </a:lnTo>
                    <a:lnTo>
                      <a:pt x="90877" y="52669"/>
                    </a:lnTo>
                    <a:lnTo>
                      <a:pt x="90877" y="41041"/>
                    </a:lnTo>
                    <a:close/>
                    <a:moveTo>
                      <a:pt x="29122" y="41041"/>
                    </a:moveTo>
                    <a:lnTo>
                      <a:pt x="29122" y="52669"/>
                    </a:lnTo>
                    <a:lnTo>
                      <a:pt x="6187" y="52669"/>
                    </a:lnTo>
                    <a:lnTo>
                      <a:pt x="6187" y="67330"/>
                    </a:lnTo>
                    <a:lnTo>
                      <a:pt x="29122" y="67330"/>
                    </a:lnTo>
                    <a:lnTo>
                      <a:pt x="29122" y="78958"/>
                    </a:lnTo>
                    <a:lnTo>
                      <a:pt x="53724" y="60000"/>
                    </a:lnTo>
                    <a:lnTo>
                      <a:pt x="29122" y="41041"/>
                    </a:lnTo>
                    <a:close/>
                    <a:moveTo>
                      <a:pt x="60000" y="2569"/>
                    </a:moveTo>
                    <a:lnTo>
                      <a:pt x="41041" y="27171"/>
                    </a:lnTo>
                    <a:lnTo>
                      <a:pt x="52669" y="27171"/>
                    </a:lnTo>
                    <a:lnTo>
                      <a:pt x="52669" y="50106"/>
                    </a:lnTo>
                    <a:lnTo>
                      <a:pt x="67330" y="50106"/>
                    </a:lnTo>
                    <a:lnTo>
                      <a:pt x="67330" y="27171"/>
                    </a:lnTo>
                    <a:lnTo>
                      <a:pt x="78958" y="27171"/>
                    </a:lnTo>
                    <a:lnTo>
                      <a:pt x="60000" y="2569"/>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sp>
          <p:nvSpPr>
            <p:cNvPr id="20523" name="Rounded Rectangle 217"/>
            <p:cNvSpPr>
              <a:spLocks noChangeArrowheads="1"/>
            </p:cNvSpPr>
            <p:nvPr/>
          </p:nvSpPr>
          <p:spPr bwMode="auto">
            <a:xfrm rot="-5400000">
              <a:off x="-256737" y="2271696"/>
              <a:ext cx="3324752" cy="419995"/>
            </a:xfrm>
            <a:prstGeom prst="roundRect">
              <a:avLst>
                <a:gd name="adj" fmla="val 17741"/>
              </a:avLst>
            </a:prstGeom>
            <a:solidFill>
              <a:srgbClr val="00685D"/>
            </a:solidFill>
            <a:ln>
              <a:noFill/>
            </a:ln>
            <a:extLst>
              <a:ext uri="{91240B29-F687-4f45-9708-019B960494DF}">
                <a14:hiddenLine xmlns:a14="http://schemas.microsoft.com/office/drawing/2010/main" w="41275">
                  <a:solidFill>
                    <a:srgbClr val="000000"/>
                  </a:solidFill>
                  <a:round/>
                  <a:headEnd/>
                  <a:tailEnd/>
                </a14:hiddenLine>
              </a:ext>
            </a:extLst>
          </p:spPr>
          <p:txBody>
            <a:bodyPr wrap="none" tIns="0" bIns="0" anchor="ctr"/>
            <a:lstStyle/>
            <a:p>
              <a:pPr algn="ctr"/>
              <a:r>
                <a:rPr lang="en-US" sz="1600">
                  <a:solidFill>
                    <a:srgbClr val="F2F2F2"/>
                  </a:solidFill>
                  <a:latin typeface="Calibri" charset="0"/>
                </a:rPr>
                <a:t>HA Load Balancer</a:t>
              </a:r>
            </a:p>
          </p:txBody>
        </p:sp>
        <p:sp>
          <p:nvSpPr>
            <p:cNvPr id="220" name="AutoShape 23"/>
            <p:cNvSpPr>
              <a:spLocks noChangeArrowheads="1"/>
            </p:cNvSpPr>
            <p:nvPr/>
          </p:nvSpPr>
          <p:spPr bwMode="auto">
            <a:xfrm>
              <a:off x="2212527" y="3822919"/>
              <a:ext cx="1056765" cy="25953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Doppler</a:t>
              </a:r>
            </a:p>
          </p:txBody>
        </p:sp>
        <p:sp>
          <p:nvSpPr>
            <p:cNvPr id="221" name="AutoShape 23"/>
            <p:cNvSpPr>
              <a:spLocks noChangeArrowheads="1"/>
            </p:cNvSpPr>
            <p:nvPr/>
          </p:nvSpPr>
          <p:spPr bwMode="auto">
            <a:xfrm>
              <a:off x="3368069" y="3517394"/>
              <a:ext cx="1598003" cy="25131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Traffic Controller</a:t>
              </a:r>
            </a:p>
          </p:txBody>
        </p:sp>
        <p:sp>
          <p:nvSpPr>
            <p:cNvPr id="222" name="AutoShape 23"/>
            <p:cNvSpPr>
              <a:spLocks noChangeArrowheads="1"/>
            </p:cNvSpPr>
            <p:nvPr/>
          </p:nvSpPr>
          <p:spPr bwMode="auto">
            <a:xfrm>
              <a:off x="3368069" y="3829490"/>
              <a:ext cx="1598003" cy="252962"/>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Log Firehose</a:t>
              </a:r>
            </a:p>
          </p:txBody>
        </p:sp>
        <p:grpSp>
          <p:nvGrpSpPr>
            <p:cNvPr id="20527" name="Group 82"/>
            <p:cNvGrpSpPr>
              <a:grpSpLocks/>
            </p:cNvGrpSpPr>
            <p:nvPr/>
          </p:nvGrpSpPr>
          <p:grpSpPr bwMode="auto">
            <a:xfrm>
              <a:off x="2125663" y="1749054"/>
              <a:ext cx="1416050" cy="1616869"/>
              <a:chOff x="2125663" y="1749054"/>
              <a:chExt cx="1416050" cy="1616869"/>
            </a:xfrm>
          </p:grpSpPr>
          <p:sp>
            <p:nvSpPr>
              <p:cNvPr id="17" name="AutoShape 13"/>
              <p:cNvSpPr>
                <a:spLocks noChangeArrowheads="1"/>
              </p:cNvSpPr>
              <p:nvPr/>
            </p:nvSpPr>
            <p:spPr bwMode="auto">
              <a:xfrm>
                <a:off x="2125929" y="1748301"/>
                <a:ext cx="1415336" cy="1617973"/>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405" y="2416844"/>
                <a:ext cx="1277320" cy="583127"/>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     Garden</a:t>
                </a:r>
              </a:p>
            </p:txBody>
          </p:sp>
          <p:sp>
            <p:nvSpPr>
              <p:cNvPr id="203" name="Shape 368"/>
              <p:cNvSpPr/>
              <p:nvPr/>
            </p:nvSpPr>
            <p:spPr>
              <a:xfrm rot="5400000">
                <a:off x="2703585" y="2254408"/>
                <a:ext cx="231609" cy="1183957"/>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5" name="Freeform 21"/>
              <p:cNvSpPr>
                <a:spLocks noChangeArrowheads="1"/>
              </p:cNvSpPr>
              <p:nvPr/>
            </p:nvSpPr>
            <p:spPr bwMode="auto">
              <a:xfrm>
                <a:off x="3235466" y="2507187"/>
                <a:ext cx="175902" cy="16097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7" name="AutoShape 23"/>
              <p:cNvSpPr>
                <a:spLocks noChangeArrowheads="1"/>
              </p:cNvSpPr>
              <p:nvPr/>
            </p:nvSpPr>
            <p:spPr bwMode="auto">
              <a:xfrm>
                <a:off x="2181405" y="3054178"/>
                <a:ext cx="1278674" cy="252962"/>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Metron Agent</a:t>
                </a:r>
              </a:p>
            </p:txBody>
          </p:sp>
          <p:sp>
            <p:nvSpPr>
              <p:cNvPr id="98" name="AutoShape 10"/>
              <p:cNvSpPr>
                <a:spLocks noChangeArrowheads="1"/>
              </p:cNvSpPr>
              <p:nvPr/>
            </p:nvSpPr>
            <p:spPr bwMode="auto">
              <a:xfrm>
                <a:off x="2180053" y="2060397"/>
                <a:ext cx="560181" cy="30059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3828" y="2057112"/>
                <a:ext cx="656251" cy="30224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Exec.</a:t>
                </a:r>
              </a:p>
            </p:txBody>
          </p:sp>
          <p:sp>
            <p:nvSpPr>
              <p:cNvPr id="210" name="Shape 390"/>
              <p:cNvSpPr/>
              <p:nvPr/>
            </p:nvSpPr>
            <p:spPr>
              <a:xfrm rot="18900000">
                <a:off x="2728055" y="2793002"/>
                <a:ext cx="152900" cy="152763"/>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26" name="Freeform 14"/>
              <p:cNvSpPr>
                <a:spLocks noChangeArrowheads="1"/>
              </p:cNvSpPr>
              <p:nvPr/>
            </p:nvSpPr>
            <p:spPr bwMode="auto">
              <a:xfrm>
                <a:off x="2159756" y="1802507"/>
                <a:ext cx="223261" cy="195470"/>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255" name="Picture 254"/>
            <p:cNvPicPr>
              <a:picLocks noChangeAspect="1"/>
            </p:cNvPicPr>
            <p:nvPr/>
          </p:nvPicPr>
          <p:blipFill rotWithShape="1">
            <a:blip r:embed="rId3"/>
            <a:srcRect b="31914"/>
            <a:stretch/>
          </p:blipFill>
          <p:spPr>
            <a:xfrm>
              <a:off x="2878249" y="2661593"/>
              <a:ext cx="522294" cy="294028"/>
            </a:xfrm>
            <a:prstGeom prst="rect">
              <a:avLst/>
            </a:prstGeom>
            <a:effectLst>
              <a:outerShdw blurRad="50800" dist="38100" dir="2700000" sx="97000" sy="97000" algn="tl" rotWithShape="0">
                <a:srgbClr val="000000">
                  <a:alpha val="71000"/>
                </a:srgbClr>
              </a:outerShdw>
            </a:effectLst>
          </p:spPr>
        </p:pic>
        <p:grpSp>
          <p:nvGrpSpPr>
            <p:cNvPr id="20529" name="Group 257"/>
            <p:cNvGrpSpPr>
              <a:grpSpLocks/>
            </p:cNvGrpSpPr>
            <p:nvPr/>
          </p:nvGrpSpPr>
          <p:grpSpPr bwMode="auto">
            <a:xfrm>
              <a:off x="3606775" y="1758355"/>
              <a:ext cx="1416050" cy="1616869"/>
              <a:chOff x="2125663" y="1749054"/>
              <a:chExt cx="1416050" cy="1616869"/>
            </a:xfrm>
          </p:grpSpPr>
          <p:sp>
            <p:nvSpPr>
              <p:cNvPr id="259" name="AutoShape 13"/>
              <p:cNvSpPr>
                <a:spLocks noChangeArrowheads="1"/>
              </p:cNvSpPr>
              <p:nvPr/>
            </p:nvSpPr>
            <p:spPr bwMode="auto">
              <a:xfrm>
                <a:off x="2125101" y="1748855"/>
                <a:ext cx="1416688" cy="1616330"/>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0578" y="2415756"/>
                <a:ext cx="1278674" cy="583128"/>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     .NET</a:t>
                </a:r>
              </a:p>
            </p:txBody>
          </p:sp>
          <p:sp>
            <p:nvSpPr>
              <p:cNvPr id="261" name="Shape 368"/>
              <p:cNvSpPr/>
              <p:nvPr/>
            </p:nvSpPr>
            <p:spPr>
              <a:xfrm rot="5400000">
                <a:off x="2702612" y="2253466"/>
                <a:ext cx="233251" cy="1185310"/>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62" name="Freeform 21"/>
              <p:cNvSpPr>
                <a:spLocks noChangeArrowheads="1"/>
              </p:cNvSpPr>
              <p:nvPr/>
            </p:nvSpPr>
            <p:spPr bwMode="auto">
              <a:xfrm>
                <a:off x="3235991" y="2507742"/>
                <a:ext cx="175902" cy="15933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63" name="AutoShape 23"/>
              <p:cNvSpPr>
                <a:spLocks noChangeArrowheads="1"/>
              </p:cNvSpPr>
              <p:nvPr/>
            </p:nvSpPr>
            <p:spPr bwMode="auto">
              <a:xfrm>
                <a:off x="2180578" y="3053089"/>
                <a:ext cx="1280026" cy="252962"/>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Metron Agent</a:t>
                </a:r>
              </a:p>
            </p:txBody>
          </p:sp>
          <p:sp>
            <p:nvSpPr>
              <p:cNvPr id="264" name="AutoShape 10"/>
              <p:cNvSpPr>
                <a:spLocks noChangeArrowheads="1"/>
              </p:cNvSpPr>
              <p:nvPr/>
            </p:nvSpPr>
            <p:spPr bwMode="auto">
              <a:xfrm>
                <a:off x="2179225" y="2059309"/>
                <a:ext cx="561533" cy="30224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354" y="2057666"/>
                <a:ext cx="656250" cy="30059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Exec.</a:t>
                </a:r>
              </a:p>
            </p:txBody>
          </p:sp>
          <p:sp>
            <p:nvSpPr>
              <p:cNvPr id="266" name="Shape 390"/>
              <p:cNvSpPr/>
              <p:nvPr/>
            </p:nvSpPr>
            <p:spPr>
              <a:xfrm rot="18900000">
                <a:off x="2727227" y="2791914"/>
                <a:ext cx="152900" cy="152762"/>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67" name="Freeform 14"/>
              <p:cNvSpPr>
                <a:spLocks noChangeArrowheads="1"/>
              </p:cNvSpPr>
              <p:nvPr/>
            </p:nvSpPr>
            <p:spPr bwMode="auto">
              <a:xfrm>
                <a:off x="2158928" y="1801419"/>
                <a:ext cx="223261" cy="19711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20530" name="Picture 26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7744" y="2423526"/>
              <a:ext cx="260492" cy="26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1" name="Picture 26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3325" y="2438824"/>
              <a:ext cx="285828" cy="28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AutoShape 1"/>
          <p:cNvSpPr>
            <a:spLocks noChangeArrowheads="1"/>
          </p:cNvSpPr>
          <p:nvPr/>
        </p:nvSpPr>
        <p:spPr bwMode="auto">
          <a:xfrm>
            <a:off x="1249363" y="4252913"/>
            <a:ext cx="4965700" cy="252412"/>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defRPr/>
            </a:pPr>
            <a:r>
              <a:rPr lang="en-US" dirty="0">
                <a:solidFill>
                  <a:schemeClr val="tx1">
                    <a:lumMod val="50000"/>
                  </a:schemeClr>
                </a:solidFill>
              </a:rPr>
              <a:t> </a:t>
            </a:r>
            <a:r>
              <a:rPr lang="en-US" b="1" dirty="0">
                <a:solidFill>
                  <a:schemeClr val="bg1"/>
                </a:solidFill>
              </a:rPr>
              <a:t>BOSH</a:t>
            </a:r>
          </a:p>
        </p:txBody>
      </p:sp>
      <p:grpSp>
        <p:nvGrpSpPr>
          <p:cNvPr id="20485" name="Group 271"/>
          <p:cNvGrpSpPr>
            <a:grpSpLocks/>
          </p:cNvGrpSpPr>
          <p:nvPr/>
        </p:nvGrpSpPr>
        <p:grpSpPr bwMode="auto">
          <a:xfrm>
            <a:off x="1338263" y="4414838"/>
            <a:ext cx="4064000" cy="609600"/>
            <a:chOff x="184080" y="4377802"/>
            <a:chExt cx="4336746" cy="531523"/>
          </a:xfrm>
        </p:grpSpPr>
        <p:grpSp>
          <p:nvGrpSpPr>
            <p:cNvPr id="20498" name="Group 272"/>
            <p:cNvGrpSpPr>
              <a:grpSpLocks/>
            </p:cNvGrpSpPr>
            <p:nvPr/>
          </p:nvGrpSpPr>
          <p:grpSpPr bwMode="auto">
            <a:xfrm>
              <a:off x="184080" y="4377802"/>
              <a:ext cx="1010802" cy="527416"/>
              <a:chOff x="184080" y="4448922"/>
              <a:chExt cx="1010802" cy="527416"/>
            </a:xfrm>
          </p:grpSpPr>
          <p:pic>
            <p:nvPicPr>
              <p:cNvPr id="20509" name="Picture 283"/>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184080" y="4448922"/>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0" name="Picture 28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026" y="4636567"/>
                <a:ext cx="648221" cy="1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99" name="Group 273"/>
            <p:cNvGrpSpPr>
              <a:grpSpLocks/>
            </p:cNvGrpSpPr>
            <p:nvPr/>
          </p:nvGrpSpPr>
          <p:grpSpPr bwMode="auto">
            <a:xfrm>
              <a:off x="2400043" y="4380286"/>
              <a:ext cx="1010802" cy="527416"/>
              <a:chOff x="2400043" y="4451406"/>
              <a:chExt cx="1010802" cy="527416"/>
            </a:xfrm>
          </p:grpSpPr>
          <p:pic>
            <p:nvPicPr>
              <p:cNvPr id="20507" name="Picture 281"/>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2400043" y="4451406"/>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2" descr="https://encrypted-tbn0.gstatic.com/images?q=tbn:ANd9GcRgWtweeNVNot_dJ1JZ4fATg5X0qxTniN17Zry9UylCHUwXFy8KJ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6400" y="4585912"/>
                <a:ext cx="542437" cy="21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0" name="Group 274"/>
            <p:cNvGrpSpPr>
              <a:grpSpLocks/>
            </p:cNvGrpSpPr>
            <p:nvPr/>
          </p:nvGrpSpPr>
          <p:grpSpPr bwMode="auto">
            <a:xfrm>
              <a:off x="1286160" y="4378688"/>
              <a:ext cx="1010802" cy="527416"/>
              <a:chOff x="1286160" y="4449808"/>
              <a:chExt cx="1010802" cy="527416"/>
            </a:xfrm>
          </p:grpSpPr>
          <p:pic>
            <p:nvPicPr>
              <p:cNvPr id="20505" name="Picture 279"/>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1286160" y="4449808"/>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280" descr="openstack_logo.jpg"/>
              <p:cNvPicPr>
                <a:picLocks noChangeAspect="1"/>
              </p:cNvPicPr>
              <p:nvPr/>
            </p:nvPicPr>
            <p:blipFill>
              <a:blip r:embed="rId9">
                <a:extLst>
                  <a:ext uri="{28A0092B-C50C-407E-A947-70E740481C1C}">
                    <a14:useLocalDpi xmlns:a14="http://schemas.microsoft.com/office/drawing/2010/main" val="0"/>
                  </a:ext>
                </a:extLst>
              </a:blip>
              <a:srcRect l="4286"/>
              <a:stretch>
                <a:fillRect/>
              </a:stretch>
            </p:blipFill>
            <p:spPr bwMode="auto">
              <a:xfrm>
                <a:off x="1455729" y="4599299"/>
                <a:ext cx="596066" cy="19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1" name="Group 275"/>
            <p:cNvGrpSpPr>
              <a:grpSpLocks/>
            </p:cNvGrpSpPr>
            <p:nvPr/>
          </p:nvGrpSpPr>
          <p:grpSpPr bwMode="auto">
            <a:xfrm>
              <a:off x="3510024" y="4381909"/>
              <a:ext cx="1010802" cy="527416"/>
              <a:chOff x="3510024" y="4453029"/>
              <a:chExt cx="1010802" cy="527416"/>
            </a:xfrm>
          </p:grpSpPr>
          <p:pic>
            <p:nvPicPr>
              <p:cNvPr id="20502" name="Picture 276"/>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3510024" y="4453029"/>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2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0837" y="4531964"/>
                <a:ext cx="327845" cy="32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TextBox 278"/>
              <p:cNvSpPr txBox="1"/>
              <p:nvPr/>
            </p:nvSpPr>
            <p:spPr>
              <a:xfrm>
                <a:off x="3833045" y="4577650"/>
                <a:ext cx="594608" cy="238078"/>
              </a:xfrm>
              <a:prstGeom prst="rect">
                <a:avLst/>
              </a:prstGeom>
              <a:noFill/>
            </p:spPr>
            <p:txBody>
              <a:bodyPr wrap="none">
                <a:spAutoFit/>
              </a:bodyPr>
              <a:lstStyle/>
              <a:p>
                <a:pPr algn="ctr">
                  <a:defRPr/>
                </a:pPr>
                <a:r>
                  <a:rPr lang="en-US" sz="1200" dirty="0">
                    <a:solidFill>
                      <a:schemeClr val="tx1">
                        <a:lumMod val="50000"/>
                      </a:schemeClr>
                    </a:solidFill>
                  </a:rPr>
                  <a:t>Azure</a:t>
                </a:r>
              </a:p>
            </p:txBody>
          </p:sp>
        </p:grpSp>
      </p:grpSp>
      <p:sp>
        <p:nvSpPr>
          <p:cNvPr id="20486" name="Shape 172"/>
          <p:cNvSpPr>
            <a:spLocks noGrp="1"/>
          </p:cNvSpPr>
          <p:nvPr>
            <p:ph type="title"/>
          </p:nvPr>
        </p:nvSpPr>
        <p:spPr>
          <a:xfrm>
            <a:off x="384175" y="292100"/>
            <a:ext cx="8410575" cy="460375"/>
          </a:xfrm>
        </p:spPr>
        <p:txBody>
          <a:bodyPr lIns="0" tIns="0" rIns="0" bIns="0"/>
          <a:lstStyle/>
          <a:p>
            <a:pPr>
              <a:spcBef>
                <a:spcPct val="0"/>
              </a:spcBef>
              <a:buClr>
                <a:srgbClr val="00685D"/>
              </a:buClr>
              <a:buSzPct val="25000"/>
            </a:pPr>
            <a:r>
              <a:rPr lang="en-US" sz="2800">
                <a:solidFill>
                  <a:srgbClr val="2C95DD"/>
                </a:solidFill>
                <a:latin typeface="Arial" charset="0"/>
                <a:ea typeface="ＭＳ Ｐゴシック" charset="0"/>
                <a:sym typeface="Arial" charset="0"/>
              </a:rPr>
              <a:t>Pivotal CF Architecture</a:t>
            </a:r>
          </a:p>
        </p:txBody>
      </p:sp>
      <p:grpSp>
        <p:nvGrpSpPr>
          <p:cNvPr id="20487" name="Group 110"/>
          <p:cNvGrpSpPr>
            <a:grpSpLocks/>
          </p:cNvGrpSpPr>
          <p:nvPr/>
        </p:nvGrpSpPr>
        <p:grpSpPr bwMode="auto">
          <a:xfrm>
            <a:off x="7064375" y="2984500"/>
            <a:ext cx="1743075" cy="896938"/>
            <a:chOff x="6775984" y="1967163"/>
            <a:chExt cx="1744133" cy="896936"/>
          </a:xfrm>
        </p:grpSpPr>
        <p:sp>
          <p:nvSpPr>
            <p:cNvPr id="112" name="AutoShape 1"/>
            <p:cNvSpPr>
              <a:spLocks noChangeArrowheads="1"/>
            </p:cNvSpPr>
            <p:nvPr/>
          </p:nvSpPr>
          <p:spPr bwMode="auto">
            <a:xfrm>
              <a:off x="6775984" y="1967163"/>
              <a:ext cx="1744133" cy="865186"/>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491" name="Shape 194"/>
            <p:cNvGrpSpPr>
              <a:grpSpLocks/>
            </p:cNvGrpSpPr>
            <p:nvPr/>
          </p:nvGrpSpPr>
          <p:grpSpPr bwMode="auto">
            <a:xfrm>
              <a:off x="6847707" y="2014681"/>
              <a:ext cx="1613145" cy="849418"/>
              <a:chOff x="6430190" y="1230979"/>
              <a:chExt cx="1613145" cy="849418"/>
            </a:xfrm>
          </p:grpSpPr>
          <p:grpSp>
            <p:nvGrpSpPr>
              <p:cNvPr id="20492" name="Shape 196"/>
              <p:cNvGrpSpPr>
                <a:grpSpLocks/>
              </p:cNvGrpSpPr>
              <p:nvPr/>
            </p:nvGrpSpPr>
            <p:grpSpPr bwMode="auto">
              <a:xfrm>
                <a:off x="6430190" y="1230979"/>
                <a:ext cx="1613145" cy="568473"/>
                <a:chOff x="5490387" y="1527312"/>
                <a:chExt cx="1613145" cy="568473"/>
              </a:xfrm>
            </p:grpSpPr>
            <p:sp>
              <p:nvSpPr>
                <p:cNvPr id="20495" name="Shape 197"/>
                <p:cNvSpPr>
                  <a:spLocks noChangeArrowheads="1"/>
                </p:cNvSpPr>
                <p:nvPr/>
              </p:nvSpPr>
              <p:spPr bwMode="auto">
                <a:xfrm>
                  <a:off x="5490387" y="1527312"/>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496" name="Shape 198"/>
                <p:cNvSpPr>
                  <a:spLocks noChangeArrowheads="1"/>
                </p:cNvSpPr>
                <p:nvPr/>
              </p:nvSpPr>
              <p:spPr bwMode="auto">
                <a:xfrm>
                  <a:off x="5490387" y="182364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119" name="Shape 199"/>
                <p:cNvSpPr/>
                <p:nvPr/>
              </p:nvSpPr>
              <p:spPr>
                <a:xfrm>
                  <a:off x="6846694" y="1563932"/>
                  <a:ext cx="193793" cy="193675"/>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493" name="Shape 200"/>
              <p:cNvSpPr txBox="1">
                <a:spLocks noChangeArrowheads="1"/>
              </p:cNvSpPr>
              <p:nvPr/>
            </p:nvSpPr>
            <p:spPr bwMode="auto">
              <a:xfrm>
                <a:off x="6880835" y="1803399"/>
                <a:ext cx="697802"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Service</a:t>
                </a:r>
              </a:p>
            </p:txBody>
          </p:sp>
          <p:sp>
            <p:nvSpPr>
              <p:cNvPr id="116" name="Shape 201"/>
              <p:cNvSpPr/>
              <p:nvPr/>
            </p:nvSpPr>
            <p:spPr>
              <a:xfrm>
                <a:off x="7807147" y="1573985"/>
                <a:ext cx="160435" cy="153988"/>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pic>
        <p:nvPicPr>
          <p:cNvPr id="20488" name="Picture 107"/>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5522913" y="4383088"/>
            <a:ext cx="10001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75313" y="4511675"/>
            <a:ext cx="698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7762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979613"/>
            <a:ext cx="1335087"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Container </a:t>
            </a:r>
            <a:br>
              <a:rPr lang="en-US" dirty="0" smtClean="0">
                <a:solidFill>
                  <a:srgbClr val="FF0000"/>
                </a:solidFill>
              </a:rPr>
            </a:br>
            <a:r>
              <a:rPr lang="en-US" dirty="0" smtClean="0">
                <a:solidFill>
                  <a:srgbClr val="FF0000"/>
                </a:solidFill>
              </a:rPr>
              <a:t>metrics</a:t>
            </a:r>
          </a:p>
        </p:txBody>
      </p:sp>
      <p:cxnSp>
        <p:nvCxnSpPr>
          <p:cNvPr id="5" name="Straight Arrow Connector 4"/>
          <p:cNvCxnSpPr>
            <a:stCxn id="11" idx="1"/>
          </p:cNvCxnSpPr>
          <p:nvPr/>
        </p:nvCxnSpPr>
        <p:spPr>
          <a:xfrm flipH="1">
            <a:off x="7181850" y="1497013"/>
            <a:ext cx="377825" cy="984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219325"/>
            <a:ext cx="400050" cy="1619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 Box 12"/>
          <p:cNvSpPr txBox="1">
            <a:spLocks noChangeArrowheads="1"/>
          </p:cNvSpPr>
          <p:nvPr/>
        </p:nvSpPr>
        <p:spPr bwMode="auto">
          <a:xfrm>
            <a:off x="7559675" y="1195388"/>
            <a:ext cx="13335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events</a:t>
            </a:r>
          </a:p>
        </p:txBody>
      </p:sp>
    </p:spTree>
    <p:extLst>
      <p:ext uri="{BB962C8B-B14F-4D97-AF65-F5344CB8AC3E}">
        <p14:creationId xmlns:p14="http://schemas.microsoft.com/office/powerpoint/2010/main" val="25770236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757363"/>
            <a:ext cx="133508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Networking</a:t>
            </a:r>
            <a:br>
              <a:rPr lang="en-US" dirty="0" smtClean="0">
                <a:solidFill>
                  <a:srgbClr val="FF0000"/>
                </a:solidFill>
              </a:rPr>
            </a:br>
            <a:r>
              <a:rPr lang="en-US" dirty="0" smtClean="0">
                <a:solidFill>
                  <a:srgbClr val="FF0000"/>
                </a:solidFill>
              </a:rPr>
              <a:t>metrics</a:t>
            </a:r>
          </a:p>
        </p:txBody>
      </p:sp>
      <p:cxnSp>
        <p:nvCxnSpPr>
          <p:cNvPr id="5" name="Straight Arrow Connector 4"/>
          <p:cNvCxnSpPr/>
          <p:nvPr/>
        </p:nvCxnSpPr>
        <p:spPr>
          <a:xfrm flipH="1" flipV="1">
            <a:off x="7181850" y="1846263"/>
            <a:ext cx="433388" cy="10318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108200"/>
            <a:ext cx="400050" cy="27305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1770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p:txBody>
          <a:bodyPr/>
          <a:lstStyle/>
          <a:p>
            <a:r>
              <a:rPr lang="en-US" sz="3200" dirty="0">
                <a:solidFill>
                  <a:srgbClr val="FFFFFF"/>
                </a:solidFill>
                <a:latin typeface="Arial" charset="0"/>
              </a:rPr>
              <a:t>Application Performance Monitoring</a:t>
            </a:r>
          </a:p>
        </p:txBody>
      </p:sp>
      <p:sp>
        <p:nvSpPr>
          <p:cNvPr id="60418" name="Rectangle 2"/>
          <p:cNvSpPr>
            <a:spLocks noGrp="1" noChangeArrowheads="1"/>
          </p:cNvSpPr>
          <p:nvPr>
            <p:ph sz="half" idx="1"/>
          </p:nvPr>
        </p:nvSpPr>
        <p:spPr>
          <a:xfrm>
            <a:off x="457200" y="876300"/>
            <a:ext cx="8229600" cy="3717925"/>
          </a:xfrm>
        </p:spPr>
        <p:txBody>
          <a:bodyPr/>
          <a:lstStyle/>
          <a:p>
            <a:r>
              <a:rPr lang="en-US" dirty="0">
                <a:solidFill>
                  <a:srgbClr val="FFFFFF"/>
                </a:solidFill>
                <a:latin typeface="Arial" charset="0"/>
              </a:rPr>
              <a:t>PCF Metrics provides a real-time application monitoring dashboard </a:t>
            </a:r>
            <a:endParaRPr lang="en-US" dirty="0" smtClean="0">
              <a:solidFill>
                <a:srgbClr val="FFFFFF"/>
              </a:solidFill>
              <a:latin typeface="Arial" charset="0"/>
            </a:endParaRPr>
          </a:p>
          <a:p>
            <a:endParaRPr lang="en-US" dirty="0">
              <a:solidFill>
                <a:srgbClr val="FFFFFF"/>
              </a:solidFill>
              <a:latin typeface="Arial" charset="0"/>
            </a:endParaRPr>
          </a:p>
          <a:p>
            <a:r>
              <a:rPr lang="en-US" dirty="0">
                <a:solidFill>
                  <a:srgbClr val="FFFFFF"/>
                </a:solidFill>
                <a:latin typeface="Arial" charset="0"/>
              </a:rPr>
              <a:t>3</a:t>
            </a:r>
            <a:r>
              <a:rPr lang="en-US" baseline="30000" dirty="0">
                <a:solidFill>
                  <a:srgbClr val="FFFFFF"/>
                </a:solidFill>
                <a:latin typeface="Arial" charset="0"/>
              </a:rPr>
              <a:t>rd</a:t>
            </a:r>
            <a:r>
              <a:rPr lang="en-US" dirty="0">
                <a:solidFill>
                  <a:srgbClr val="FFFFFF"/>
                </a:solidFill>
                <a:latin typeface="Arial" charset="0"/>
              </a:rPr>
              <a:t> Party Tiles provide in-depth monitoring of applications running on PCF via an embedded agent bundled with applications that are deployed using </a:t>
            </a:r>
            <a:r>
              <a:rPr lang="en-US" dirty="0" err="1">
                <a:solidFill>
                  <a:srgbClr val="FFFFFF"/>
                </a:solidFill>
                <a:latin typeface="Arial" charset="0"/>
              </a:rPr>
              <a:t>Buildpacks</a:t>
            </a:r>
            <a:endParaRPr lang="en-US" dirty="0">
              <a:solidFill>
                <a:srgbClr val="FFFFFF"/>
              </a:solidFill>
              <a:latin typeface="Arial" charset="0"/>
            </a:endParaRPr>
          </a:p>
          <a:p>
            <a:pPr marL="342900" lvl="2" indent="-342900">
              <a:buFont typeface="Arial"/>
              <a:buChar char="•"/>
            </a:pPr>
            <a:r>
              <a:rPr lang="en-US" dirty="0" smtClean="0">
                <a:solidFill>
                  <a:srgbClr val="FFFFFF"/>
                </a:solidFill>
                <a:latin typeface="Arial" charset="0"/>
              </a:rPr>
              <a:t>New </a:t>
            </a:r>
            <a:r>
              <a:rPr lang="en-US" dirty="0">
                <a:solidFill>
                  <a:srgbClr val="FFFFFF"/>
                </a:solidFill>
                <a:latin typeface="Arial" charset="0"/>
              </a:rPr>
              <a:t>Relic </a:t>
            </a:r>
          </a:p>
          <a:p>
            <a:pPr marL="342900" lvl="2" indent="-342900">
              <a:buFont typeface="Arial"/>
              <a:buChar char="•"/>
            </a:pPr>
            <a:r>
              <a:rPr lang="en-US" dirty="0" err="1" smtClean="0">
                <a:solidFill>
                  <a:srgbClr val="FFFFFF"/>
                </a:solidFill>
                <a:latin typeface="Arial" charset="0"/>
              </a:rPr>
              <a:t>AppDynamics</a:t>
            </a:r>
            <a:endParaRPr lang="en-US" dirty="0" smtClean="0">
              <a:solidFill>
                <a:srgbClr val="FFFFFF"/>
              </a:solidFill>
              <a:latin typeface="Arial" charset="0"/>
            </a:endParaRPr>
          </a:p>
          <a:p>
            <a:pPr marL="342900" lvl="2" indent="-342900">
              <a:buFont typeface="Arial"/>
              <a:buChar char="•"/>
            </a:pPr>
            <a:r>
              <a:rPr lang="en-US" dirty="0" err="1">
                <a:solidFill>
                  <a:srgbClr val="FFFFFF"/>
                </a:solidFill>
                <a:latin typeface="Arial" charset="0"/>
              </a:rPr>
              <a:t>Dynatrace</a:t>
            </a:r>
            <a:endParaRPr lang="en-US" dirty="0">
              <a:solidFill>
                <a:srgbClr val="FFFFFF"/>
              </a:solidFill>
              <a:latin typeface="Arial" charset="0"/>
            </a:endParaRPr>
          </a:p>
          <a:p>
            <a:pPr lvl="2"/>
            <a:endParaRPr lang="en-US" dirty="0">
              <a:solidFill>
                <a:srgbClr val="FFFFFF"/>
              </a:solidFill>
              <a:latin typeface="Arial" charset="0"/>
            </a:endParaRPr>
          </a:p>
        </p:txBody>
      </p:sp>
    </p:spTree>
    <p:extLst>
      <p:ext uri="{BB962C8B-B14F-4D97-AF65-F5344CB8AC3E}">
        <p14:creationId xmlns:p14="http://schemas.microsoft.com/office/powerpoint/2010/main" val="25024048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Shape 455"/>
          <p:cNvSpPr/>
          <p:nvPr/>
        </p:nvSpPr>
        <p:spPr>
          <a:xfrm>
            <a:off x="553012" y="1124033"/>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 name="Shape 456"/>
          <p:cNvSpPr/>
          <p:nvPr/>
        </p:nvSpPr>
        <p:spPr>
          <a:xfrm>
            <a:off x="563708" y="2343858"/>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 name="Shape 457"/>
          <p:cNvSpPr/>
          <p:nvPr/>
        </p:nvSpPr>
        <p:spPr>
          <a:xfrm>
            <a:off x="563708" y="3545260"/>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29"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30"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31"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32"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33"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34"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dirty="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35"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36" name="Shape 467"/>
          <p:cNvSpPr/>
          <p:nvPr/>
        </p:nvSpPr>
        <p:spPr>
          <a:xfrm>
            <a:off x="157655" y="595600"/>
            <a:ext cx="8797159" cy="307800"/>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 sz="1600" b="1" i="0" u="none" strike="noStrike" kern="0" cap="none" spc="0" normalizeH="0" baseline="0" noProof="0" dirty="0">
                <a:ln>
                  <a:noFill/>
                </a:ln>
                <a:solidFill>
                  <a:srgbClr val="008881"/>
                </a:solidFill>
                <a:effectLst/>
                <a:uLnTx/>
                <a:uFill>
                  <a:solidFill>
                    <a:srgbClr val="008881"/>
                  </a:solidFill>
                </a:uFill>
                <a:sym typeface="Roboto"/>
              </a:rPr>
              <a:t>A complete framework for delivering software rapidly, consistently and reliably at scale.</a:t>
            </a:r>
          </a:p>
        </p:txBody>
      </p:sp>
      <p:sp>
        <p:nvSpPr>
          <p:cNvPr id="37" name="Shape 468"/>
          <p:cNvSpPr/>
          <p:nvPr/>
        </p:nvSpPr>
        <p:spPr>
          <a:xfrm>
            <a:off x="2272233" y="73570"/>
            <a:ext cx="4885800" cy="6461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3200" b="1" i="0" u="none" strike="noStrike" kern="0" cap="none" spc="0" normalizeH="0" baseline="0" noProof="0" dirty="0">
                <a:ln>
                  <a:noFill/>
                </a:ln>
                <a:solidFill>
                  <a:schemeClr val="tx1"/>
                </a:solidFill>
                <a:effectLst/>
                <a:uLnTx/>
                <a:uFill>
                  <a:solidFill>
                    <a:srgbClr val="008881"/>
                  </a:solidFill>
                </a:uFill>
                <a:sym typeface="Roboto"/>
              </a:rPr>
              <a:t>Pivotal Cloud Foundry</a:t>
            </a:r>
          </a:p>
        </p:txBody>
      </p:sp>
      <p:pic>
        <p:nvPicPr>
          <p:cNvPr id="38"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39"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0"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1"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2"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3"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4"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5"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6"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668012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296367"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t>
            </a:r>
            <a:r>
              <a:rPr lang="en-US" sz="2800" dirty="0" smtClean="0">
                <a:solidFill>
                  <a:srgbClr val="2C95DD"/>
                </a:solidFill>
              </a:rPr>
              <a:t>Architecture</a:t>
            </a:r>
            <a:endParaRPr lang="en-US" sz="2800" dirty="0">
              <a:solidFill>
                <a:srgbClr val="2C95DD"/>
              </a:solidFill>
            </a:endParaRP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pic>
        <p:nvPicPr>
          <p:cNvPr id="108" name="Picture 107"/>
          <p:cNvPicPr>
            <a:picLocks noChangeAspect="1"/>
          </p:cNvPicPr>
          <p:nvPr/>
        </p:nvPicPr>
        <p:blipFill>
          <a:blip r:embed="rId6" cstate="print"/>
          <a:srcRect b="-4013"/>
          <a:stretch>
            <a:fillRect/>
          </a:stretch>
        </p:blipFill>
        <p:spPr bwMode="auto">
          <a:xfrm>
            <a:off x="5546290" y="4415030"/>
            <a:ext cx="947021" cy="604365"/>
          </a:xfrm>
          <a:prstGeom prst="rect">
            <a:avLst/>
          </a:prstGeom>
          <a:noFill/>
          <a:ln w="9525">
            <a:noFill/>
            <a:miter lim="800000"/>
            <a:headEnd/>
            <a:tailEnd/>
          </a:ln>
        </p:spPr>
      </p:pic>
      <p:pic>
        <p:nvPicPr>
          <p:cNvPr id="109" name="Picture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75172" y="4502140"/>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1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endParaRPr lang="en-US" dirty="0"/>
          </a:p>
        </p:txBody>
      </p:sp>
      <p:sp>
        <p:nvSpPr>
          <p:cNvPr id="4" name="Title 3"/>
          <p:cNvSpPr>
            <a:spLocks noGrp="1"/>
          </p:cNvSpPr>
          <p:nvPr>
            <p:ph type="title"/>
          </p:nvPr>
        </p:nvSpPr>
        <p:spPr/>
        <p:txBody>
          <a:bodyPr/>
          <a:lstStyle/>
          <a:p>
            <a:endParaRPr lang="en-US"/>
          </a:p>
        </p:txBody>
      </p:sp>
      <p:sp>
        <p:nvSpPr>
          <p:cNvPr id="5" name="Title 1"/>
          <p:cNvSpPr txBox="1">
            <a:spLocks noChangeArrowheads="1"/>
          </p:cNvSpPr>
          <p:nvPr/>
        </p:nvSpPr>
        <p:spPr bwMode="auto">
          <a:xfrm>
            <a:off x="366713" y="325438"/>
            <a:ext cx="8410575" cy="460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pPr>
            <a:r>
              <a:rPr lang="en-US" sz="4400" smtClean="0">
                <a:solidFill>
                  <a:srgbClr val="FF6600"/>
                </a:solidFill>
              </a:rPr>
              <a:t>Elastic Runtime vs. BOSH </a:t>
            </a:r>
            <a:r>
              <a:rPr lang="en-US" altLang="en-US" sz="4400" smtClean="0">
                <a:solidFill>
                  <a:srgbClr val="FF6600"/>
                </a:solidFill>
              </a:rPr>
              <a:t/>
            </a:r>
            <a:br>
              <a:rPr lang="en-US" altLang="en-US" sz="4400" smtClean="0">
                <a:solidFill>
                  <a:srgbClr val="FF6600"/>
                </a:solidFill>
              </a:rPr>
            </a:br>
            <a:endParaRPr lang="en-US" sz="4400" dirty="0">
              <a:solidFill>
                <a:srgbClr val="FF6600"/>
              </a:solidFill>
            </a:endParaRPr>
          </a:p>
        </p:txBody>
      </p:sp>
      <p:sp>
        <p:nvSpPr>
          <p:cNvPr id="6" name="Text Box 3"/>
          <p:cNvSpPr txBox="1">
            <a:spLocks noChangeArrowheads="1"/>
          </p:cNvSpPr>
          <p:nvPr/>
        </p:nvSpPr>
        <p:spPr bwMode="auto">
          <a:xfrm>
            <a:off x="476250" y="1417638"/>
            <a:ext cx="28098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PH" sz="1500">
                <a:solidFill>
                  <a:schemeClr val="bg1"/>
                </a:solidFill>
                <a:ea typeface="ＭＳ Ｐゴシック" charset="0"/>
                <a:cs typeface="Arial" charset="0"/>
              </a:rPr>
              <a:t>The </a:t>
            </a:r>
            <a:r>
              <a:rPr lang="en-PH" sz="1500" b="1">
                <a:solidFill>
                  <a:schemeClr val="bg1"/>
                </a:solidFill>
                <a:ea typeface="ＭＳ Ｐゴシック" charset="0"/>
                <a:cs typeface="Arial" charset="0"/>
              </a:rPr>
              <a:t>Elastic Runtime</a:t>
            </a:r>
            <a:r>
              <a:rPr lang="en-PH" sz="1500">
                <a:solidFill>
                  <a:schemeClr val="bg1"/>
                </a:solidFill>
                <a:ea typeface="ＭＳ Ｐゴシック" charset="0"/>
                <a:cs typeface="Arial" charset="0"/>
              </a:rPr>
              <a:t> </a:t>
            </a:r>
          </a:p>
          <a:p>
            <a:r>
              <a:rPr lang="en-PH" sz="1500">
                <a:solidFill>
                  <a:schemeClr val="bg1"/>
                </a:solidFill>
                <a:ea typeface="ＭＳ Ｐゴシック" charset="0"/>
                <a:cs typeface="Arial" charset="0"/>
              </a:rPr>
              <a:t>is about managing distributed </a:t>
            </a:r>
          </a:p>
          <a:p>
            <a:r>
              <a:rPr lang="en-PH" sz="1500">
                <a:solidFill>
                  <a:schemeClr val="bg1"/>
                </a:solidFill>
                <a:ea typeface="ＭＳ Ｐゴシック" charset="0"/>
                <a:cs typeface="Arial" charset="0"/>
              </a:rPr>
              <a:t>applications in </a:t>
            </a:r>
            <a:r>
              <a:rPr lang="en-PH" sz="1500" b="1">
                <a:solidFill>
                  <a:schemeClr val="bg1"/>
                </a:solidFill>
                <a:ea typeface="ＭＳ Ｐゴシック" charset="0"/>
                <a:cs typeface="Arial" charset="0"/>
              </a:rPr>
              <a:t>containers</a:t>
            </a:r>
            <a:r>
              <a:rPr lang="en-PH" sz="1500">
                <a:solidFill>
                  <a:schemeClr val="bg1"/>
                </a:solidFill>
                <a:ea typeface="ＭＳ Ｐゴシック" charset="0"/>
                <a:cs typeface="Arial" charset="0"/>
              </a:rPr>
              <a:t> </a:t>
            </a:r>
          </a:p>
        </p:txBody>
      </p:sp>
      <p:sp>
        <p:nvSpPr>
          <p:cNvPr id="7" name="Text Box 4"/>
          <p:cNvSpPr txBox="1">
            <a:spLocks noChangeArrowheads="1"/>
          </p:cNvSpPr>
          <p:nvPr/>
        </p:nvSpPr>
        <p:spPr bwMode="auto">
          <a:xfrm>
            <a:off x="476250" y="3506788"/>
            <a:ext cx="280987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dirty="0">
                <a:solidFill>
                  <a:schemeClr val="bg1"/>
                </a:solidFill>
                <a:ea typeface="ＭＳ Ｐゴシック" charset="0"/>
                <a:cs typeface="Arial" charset="0"/>
              </a:rPr>
              <a:t>BOSH/Ops Manager is about managing distributed software on </a:t>
            </a:r>
            <a:r>
              <a:rPr lang="en-PH" sz="1500" b="1" dirty="0">
                <a:solidFill>
                  <a:srgbClr val="DDDDDD"/>
                </a:solidFill>
                <a:ea typeface="ＭＳ Ｐゴシック" charset="0"/>
                <a:cs typeface="Arial" charset="0"/>
              </a:rPr>
              <a:t>VM</a:t>
            </a:r>
            <a:r>
              <a:rPr lang="en-PH" sz="1500" b="1" dirty="0">
                <a:solidFill>
                  <a:schemeClr val="bg1"/>
                </a:solidFill>
                <a:ea typeface="ＭＳ Ｐゴシック" charset="0"/>
                <a:cs typeface="Arial" charset="0"/>
              </a:rPr>
              <a:t> </a:t>
            </a:r>
            <a:r>
              <a:rPr lang="en-PH" sz="1500" dirty="0">
                <a:solidFill>
                  <a:schemeClr val="bg1"/>
                </a:solidFill>
                <a:ea typeface="ＭＳ Ｐゴシック" charset="0"/>
                <a:cs typeface="Arial" charset="0"/>
              </a:rPr>
              <a:t>clusters</a:t>
            </a:r>
          </a:p>
        </p:txBody>
      </p:sp>
      <p:sp>
        <p:nvSpPr>
          <p:cNvPr id="8" name="Text Box 5"/>
          <p:cNvSpPr txBox="1">
            <a:spLocks noChangeArrowheads="1"/>
          </p:cNvSpPr>
          <p:nvPr/>
        </p:nvSpPr>
        <p:spPr bwMode="auto">
          <a:xfrm>
            <a:off x="3824288" y="2035175"/>
            <a:ext cx="11557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containers</a:t>
            </a:r>
          </a:p>
        </p:txBody>
      </p:sp>
      <p:sp>
        <p:nvSpPr>
          <p:cNvPr id="9" name="Rectangle 6"/>
          <p:cNvSpPr>
            <a:spLocks noChangeArrowheads="1"/>
          </p:cNvSpPr>
          <p:nvPr/>
        </p:nvSpPr>
        <p:spPr bwMode="auto">
          <a:xfrm>
            <a:off x="5954713" y="1328738"/>
            <a:ext cx="1714500" cy="1249362"/>
          </a:xfrm>
          <a:prstGeom prst="rect">
            <a:avLst/>
          </a:prstGeom>
          <a:solidFill>
            <a:schemeClr val="accent2"/>
          </a:solidFill>
          <a:ln w="28575" cap="flat" cmpd="sng">
            <a:solidFill>
              <a:srgbClr val="003366"/>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0" name="Rectangle 7"/>
          <p:cNvSpPr>
            <a:spLocks noChangeArrowheads="1"/>
          </p:cNvSpPr>
          <p:nvPr/>
        </p:nvSpPr>
        <p:spPr bwMode="auto">
          <a:xfrm>
            <a:off x="5702300" y="1489075"/>
            <a:ext cx="1738313" cy="1312863"/>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1" name="Rectangle 8"/>
          <p:cNvSpPr>
            <a:spLocks noChangeArrowheads="1"/>
          </p:cNvSpPr>
          <p:nvPr/>
        </p:nvSpPr>
        <p:spPr bwMode="auto">
          <a:xfrm>
            <a:off x="5565775" y="1668463"/>
            <a:ext cx="1757363" cy="1339850"/>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2" name="Rectangle 9"/>
          <p:cNvSpPr>
            <a:spLocks noChangeArrowheads="1"/>
          </p:cNvSpPr>
          <p:nvPr/>
        </p:nvSpPr>
        <p:spPr bwMode="auto">
          <a:xfrm>
            <a:off x="6064250" y="1754188"/>
            <a:ext cx="269875" cy="222250"/>
          </a:xfrm>
          <a:prstGeom prst="rect">
            <a:avLst/>
          </a:prstGeom>
          <a:solidFill>
            <a:srgbClr val="FF9966"/>
          </a:solidFill>
          <a:ln w="952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3" name="Rectangle 10"/>
          <p:cNvSpPr>
            <a:spLocks noChangeArrowheads="1"/>
          </p:cNvSpPr>
          <p:nvPr/>
        </p:nvSpPr>
        <p:spPr bwMode="auto">
          <a:xfrm>
            <a:off x="5684838" y="2025650"/>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4" name="Rectangle 11"/>
          <p:cNvSpPr>
            <a:spLocks noChangeArrowheads="1"/>
          </p:cNvSpPr>
          <p:nvPr/>
        </p:nvSpPr>
        <p:spPr bwMode="auto">
          <a:xfrm>
            <a:off x="568483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5" name="Rectangle 12"/>
          <p:cNvSpPr>
            <a:spLocks noChangeArrowheads="1"/>
          </p:cNvSpPr>
          <p:nvPr/>
        </p:nvSpPr>
        <p:spPr bwMode="auto">
          <a:xfrm>
            <a:off x="5686425" y="2578100"/>
            <a:ext cx="269875" cy="222250"/>
          </a:xfrm>
          <a:prstGeom prst="rect">
            <a:avLst/>
          </a:prstGeom>
          <a:solidFill>
            <a:srgbClr val="FF7C8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6" name="Rectangle 13"/>
          <p:cNvSpPr>
            <a:spLocks noChangeArrowheads="1"/>
          </p:cNvSpPr>
          <p:nvPr/>
        </p:nvSpPr>
        <p:spPr bwMode="auto">
          <a:xfrm>
            <a:off x="5684838" y="230187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7" name="Rectangle 14"/>
          <p:cNvSpPr>
            <a:spLocks noChangeArrowheads="1"/>
          </p:cNvSpPr>
          <p:nvPr/>
        </p:nvSpPr>
        <p:spPr bwMode="auto">
          <a:xfrm>
            <a:off x="6064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8" name="Rectangle 15"/>
          <p:cNvSpPr>
            <a:spLocks noChangeArrowheads="1"/>
          </p:cNvSpPr>
          <p:nvPr/>
        </p:nvSpPr>
        <p:spPr bwMode="auto">
          <a:xfrm>
            <a:off x="6064250" y="229393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9" name="Rectangle 16"/>
          <p:cNvSpPr>
            <a:spLocks noChangeArrowheads="1"/>
          </p:cNvSpPr>
          <p:nvPr/>
        </p:nvSpPr>
        <p:spPr bwMode="auto">
          <a:xfrm>
            <a:off x="6445250"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0" name="Rectangle 17"/>
          <p:cNvSpPr>
            <a:spLocks noChangeArrowheads="1"/>
          </p:cNvSpPr>
          <p:nvPr/>
        </p:nvSpPr>
        <p:spPr bwMode="auto">
          <a:xfrm>
            <a:off x="6445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1" name="Rectangle 18"/>
          <p:cNvSpPr>
            <a:spLocks noChangeArrowheads="1"/>
          </p:cNvSpPr>
          <p:nvPr/>
        </p:nvSpPr>
        <p:spPr bwMode="auto">
          <a:xfrm>
            <a:off x="6445250"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2" name="Rectangle 19"/>
          <p:cNvSpPr>
            <a:spLocks noChangeArrowheads="1"/>
          </p:cNvSpPr>
          <p:nvPr/>
        </p:nvSpPr>
        <p:spPr bwMode="auto">
          <a:xfrm>
            <a:off x="683418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3" name="Rectangle 20"/>
          <p:cNvSpPr>
            <a:spLocks noChangeArrowheads="1"/>
          </p:cNvSpPr>
          <p:nvPr/>
        </p:nvSpPr>
        <p:spPr bwMode="auto">
          <a:xfrm>
            <a:off x="6834188" y="204152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4" name="Rectangle 21"/>
          <p:cNvSpPr>
            <a:spLocks noChangeArrowheads="1"/>
          </p:cNvSpPr>
          <p:nvPr/>
        </p:nvSpPr>
        <p:spPr bwMode="auto">
          <a:xfrm>
            <a:off x="6834188"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5" name="Arrow 1566"/>
          <p:cNvSpPr>
            <a:spLocks noChangeShapeType="1"/>
          </p:cNvSpPr>
          <p:nvPr/>
        </p:nvSpPr>
        <p:spPr bwMode="auto">
          <a:xfrm flipV="1">
            <a:off x="4979988" y="1911350"/>
            <a:ext cx="704850" cy="238125"/>
          </a:xfrm>
          <a:prstGeom prst="line">
            <a:avLst/>
          </a:prstGeom>
          <a:noFill/>
          <a:ln w="22225" cap="flat" cmpd="sng">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Arrow 1566"/>
          <p:cNvSpPr>
            <a:spLocks noChangeShapeType="1"/>
          </p:cNvSpPr>
          <p:nvPr/>
        </p:nvSpPr>
        <p:spPr bwMode="auto">
          <a:xfrm>
            <a:off x="4978400" y="2195513"/>
            <a:ext cx="706438" cy="481012"/>
          </a:xfrm>
          <a:prstGeom prst="line">
            <a:avLst/>
          </a:prstGeom>
          <a:noFill/>
          <a:ln w="22225" cap="flat" cmpd="sng">
            <a:solidFill>
              <a:schemeClr val="bg1"/>
            </a:solidFill>
            <a:bevel/>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4"/>
          <p:cNvSpPr>
            <a:spLocks noChangeShapeType="1"/>
          </p:cNvSpPr>
          <p:nvPr/>
        </p:nvSpPr>
        <p:spPr bwMode="auto">
          <a:xfrm>
            <a:off x="368300" y="3165475"/>
            <a:ext cx="8410575" cy="7938"/>
          </a:xfrm>
          <a:prstGeom prst="line">
            <a:avLst/>
          </a:prstGeom>
          <a:noFill/>
          <a:ln w="38100" cap="flat" cmpd="sng">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Rectangle 25"/>
          <p:cNvSpPr>
            <a:spLocks noChangeArrowheads="1"/>
          </p:cNvSpPr>
          <p:nvPr/>
        </p:nvSpPr>
        <p:spPr bwMode="auto">
          <a:xfrm>
            <a:off x="4054475" y="3660775"/>
            <a:ext cx="752475" cy="482600"/>
          </a:xfrm>
          <a:prstGeom prst="rect">
            <a:avLst/>
          </a:prstGeom>
          <a:solidFill>
            <a:srgbClr val="CCFFCC"/>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PH"/>
              <a:t> </a:t>
            </a:r>
            <a:endParaRPr lang="en-US" altLang="en-US"/>
          </a:p>
        </p:txBody>
      </p:sp>
      <p:sp>
        <p:nvSpPr>
          <p:cNvPr id="29" name="Rectangle 26"/>
          <p:cNvSpPr>
            <a:spLocks noChangeArrowheads="1"/>
          </p:cNvSpPr>
          <p:nvPr/>
        </p:nvSpPr>
        <p:spPr bwMode="auto">
          <a:xfrm>
            <a:off x="3943350" y="3762375"/>
            <a:ext cx="750888"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0" name="Rectangle 27"/>
          <p:cNvSpPr>
            <a:spLocks noChangeArrowheads="1"/>
          </p:cNvSpPr>
          <p:nvPr/>
        </p:nvSpPr>
        <p:spPr bwMode="auto">
          <a:xfrm>
            <a:off x="3824288" y="3902075"/>
            <a:ext cx="750887"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1" name="Rectangle 28"/>
          <p:cNvSpPr>
            <a:spLocks noChangeArrowheads="1"/>
          </p:cNvSpPr>
          <p:nvPr/>
        </p:nvSpPr>
        <p:spPr bwMode="auto">
          <a:xfrm>
            <a:off x="5435600" y="3317875"/>
            <a:ext cx="752475" cy="482600"/>
          </a:xfrm>
          <a:prstGeom prst="rect">
            <a:avLst/>
          </a:prstGeom>
          <a:solidFill>
            <a:srgbClr val="00CCFF"/>
          </a:solidFill>
          <a:ln w="19050" cap="flat" cmpd="sng">
            <a:solidFill>
              <a:srgbClr val="3366FF"/>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2" name="Rectangle 29"/>
          <p:cNvSpPr>
            <a:spLocks noChangeArrowheads="1"/>
          </p:cNvSpPr>
          <p:nvPr/>
        </p:nvSpPr>
        <p:spPr bwMode="auto">
          <a:xfrm>
            <a:off x="5324475" y="3419475"/>
            <a:ext cx="750888"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3" name="Rectangle 30"/>
          <p:cNvSpPr>
            <a:spLocks noChangeArrowheads="1"/>
          </p:cNvSpPr>
          <p:nvPr/>
        </p:nvSpPr>
        <p:spPr bwMode="auto">
          <a:xfrm>
            <a:off x="5205413" y="3559175"/>
            <a:ext cx="750887"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4" name="Rectangle 31"/>
          <p:cNvSpPr>
            <a:spLocks noChangeArrowheads="1"/>
          </p:cNvSpPr>
          <p:nvPr/>
        </p:nvSpPr>
        <p:spPr bwMode="auto">
          <a:xfrm>
            <a:off x="6675438" y="3660775"/>
            <a:ext cx="750887" cy="482600"/>
          </a:xfrm>
          <a:prstGeom prst="rect">
            <a:avLst/>
          </a:prstGeom>
          <a:solidFill>
            <a:srgbClr val="CC99FF"/>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5" name="Rectangle 32"/>
          <p:cNvSpPr>
            <a:spLocks noChangeArrowheads="1"/>
          </p:cNvSpPr>
          <p:nvPr/>
        </p:nvSpPr>
        <p:spPr bwMode="auto">
          <a:xfrm>
            <a:off x="6562725" y="3762375"/>
            <a:ext cx="752475"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6" name="Rectangle 33"/>
          <p:cNvSpPr>
            <a:spLocks noChangeArrowheads="1"/>
          </p:cNvSpPr>
          <p:nvPr/>
        </p:nvSpPr>
        <p:spPr bwMode="auto">
          <a:xfrm>
            <a:off x="6445250" y="3921125"/>
            <a:ext cx="750888"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7" name="Text Box 34"/>
          <p:cNvSpPr txBox="1">
            <a:spLocks noChangeArrowheads="1"/>
          </p:cNvSpPr>
          <p:nvPr/>
        </p:nvSpPr>
        <p:spPr bwMode="auto">
          <a:xfrm>
            <a:off x="5194300" y="4084638"/>
            <a:ext cx="74295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VMs</a:t>
            </a:r>
            <a:endParaRPr lang="en-PH" b="1">
              <a:ea typeface="ＭＳ Ｐゴシック" charset="0"/>
              <a:cs typeface="Arial" charset="0"/>
            </a:endParaRPr>
          </a:p>
        </p:txBody>
      </p:sp>
    </p:spTree>
    <p:extLst>
      <p:ext uri="{BB962C8B-B14F-4D97-AF65-F5344CB8AC3E}">
        <p14:creationId xmlns:p14="http://schemas.microsoft.com/office/powerpoint/2010/main" val="46326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smtClean="0">
                <a:solidFill>
                  <a:srgbClr val="2C95DD"/>
                </a:solidFill>
              </a:rPr>
              <a:t>Pushing </a:t>
            </a:r>
            <a:r>
              <a:rPr lang="en-US" sz="2800" dirty="0">
                <a:solidFill>
                  <a:srgbClr val="2C95DD"/>
                </a:solidFill>
              </a:rPr>
              <a:t>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646331"/>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Staging: 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577629" cy="951542"/>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Starting</a:t>
            </a:r>
          </a:p>
          <a:p>
            <a:pPr marL="342900" indent="-342900">
              <a:lnSpc>
                <a:spcPct val="150000"/>
              </a:lnSpc>
              <a:buFont typeface="+mj-ea"/>
              <a:buAutoNum type="circleNumDbPlain" startAt="2"/>
            </a:pPr>
            <a:r>
              <a:rPr lang="en-US" dirty="0" smtClean="0">
                <a:solidFill>
                  <a:srgbClr val="FFFFFF"/>
                </a:solidFill>
              </a:rPr>
              <a:t>Running</a:t>
            </a:r>
          </a:p>
          <a:p>
            <a:pPr marL="342900" indent="-342900">
              <a:lnSpc>
                <a:spcPct val="150000"/>
              </a:lnSpc>
              <a:buFont typeface="+mj-ea"/>
              <a:buAutoNum type="circleNumDbPlain" startAt="2"/>
            </a:pPr>
            <a:r>
              <a:rPr lang="en-US" dirty="0" smtClean="0">
                <a:solidFill>
                  <a:srgbClr val="FFFFFF"/>
                </a:solidFill>
              </a:rPr>
              <a:t>Managing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6518598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left)">
                                      <p:cBhvr>
                                        <p:cTn id="23" dur="500"/>
                                        <p:tgtEl>
                                          <p:spTgt spid="100"/>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right)">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9">
                                            <p:txEl>
                                              <p:pRg st="0" end="0"/>
                                            </p:txEl>
                                          </p:spTgt>
                                        </p:tgtEl>
                                        <p:attrNameLst>
                                          <p:attrName>style.visibility</p:attrName>
                                        </p:attrNameLst>
                                      </p:cBhvr>
                                      <p:to>
                                        <p:strVal val="visible"/>
                                      </p:to>
                                    </p:set>
                                    <p:animEffect transition="in" filter="dissolve">
                                      <p:cBhvr>
                                        <p:cTn id="32" dur="500"/>
                                        <p:tgtEl>
                                          <p:spTgt spid="9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par>
                                <p:cTn id="65" presetID="9" presetClass="exit" presetSubtype="0" fill="hold" grpId="1" nodeType="withEffect">
                                  <p:stCondLst>
                                    <p:cond delay="0"/>
                                  </p:stCondLst>
                                  <p:childTnLst>
                                    <p:animEffect transition="out" filter="dissolve">
                                      <p:cBhvr>
                                        <p:cTn id="66" dur="500"/>
                                        <p:tgtEl>
                                          <p:spTgt spid="65"/>
                                        </p:tgtEl>
                                      </p:cBhvr>
                                    </p:animEffect>
                                    <p:set>
                                      <p:cBhvr>
                                        <p:cTn id="67" dur="1" fill="hold">
                                          <p:stCondLst>
                                            <p:cond delay="499"/>
                                          </p:stCondLst>
                                        </p:cTn>
                                        <p:tgtEl>
                                          <p:spTgt spid="65"/>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dissolve">
                                      <p:cBhvr>
                                        <p:cTn id="70" dur="500"/>
                                        <p:tgtEl>
                                          <p:spTgt spid="103"/>
                                        </p:tgtEl>
                                      </p:cBhvr>
                                    </p:animEffect>
                                  </p:childTnLst>
                                </p:cTn>
                              </p:par>
                            </p:childTnLst>
                          </p:cTn>
                        </p:par>
                        <p:par>
                          <p:cTn id="71" fill="hold">
                            <p:stCondLst>
                              <p:cond delay="8000"/>
                            </p:stCondLst>
                            <p:childTnLst>
                              <p:par>
                                <p:cTn id="7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3" dur="2000" fill="hold"/>
                                        <p:tgtEl>
                                          <p:spTgt spid="103"/>
                                        </p:tgtEl>
                                        <p:attrNameLst>
                                          <p:attrName>ppt_x</p:attrName>
                                          <p:attrName>ppt_y</p:attrName>
                                        </p:attrNameLst>
                                      </p:cBhvr>
                                    </p:animMotion>
                                  </p:childTnLst>
                                </p:cTn>
                              </p:par>
                            </p:childTnLst>
                          </p:cTn>
                        </p:par>
                        <p:par>
                          <p:cTn id="74" fill="hold">
                            <p:stCondLst>
                              <p:cond delay="10000"/>
                            </p:stCondLst>
                            <p:childTnLst>
                              <p:par>
                                <p:cTn id="75" presetID="9" presetClass="exit" presetSubtype="0" fill="hold" grpId="2" nodeType="afterEffect">
                                  <p:stCondLst>
                                    <p:cond delay="0"/>
                                  </p:stCondLst>
                                  <p:childTnLst>
                                    <p:animEffect transition="out" filter="dissolv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par>
                                <p:cTn id="78" presetID="9"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dissolve">
                                      <p:cBhvr>
                                        <p:cTn id="80" dur="500"/>
                                        <p:tgtEl>
                                          <p:spTgt spid="45"/>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dissolve">
                                      <p:cBhvr>
                                        <p:cTn id="83" dur="500"/>
                                        <p:tgtEl>
                                          <p:spTgt spid="98"/>
                                        </p:tgtEl>
                                      </p:cBhvr>
                                    </p:animEffect>
                                  </p:childTnLst>
                                </p:cTn>
                              </p:par>
                            </p:childTnLst>
                          </p:cTn>
                        </p:par>
                        <p:par>
                          <p:cTn id="84" fill="hold">
                            <p:stCondLst>
                              <p:cond delay="10500"/>
                            </p:stCondLst>
                            <p:childTnLst>
                              <p:par>
                                <p:cTn id="85"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86" dur="2000" fill="hold"/>
                                        <p:tgtEl>
                                          <p:spTgt spid="98"/>
                                        </p:tgtEl>
                                        <p:attrNameLst>
                                          <p:attrName>ppt_x</p:attrName>
                                          <p:attrName>ppt_y</p:attrName>
                                        </p:attrNameLst>
                                      </p:cBhvr>
                                    </p:animMotion>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99">
                                            <p:txEl>
                                              <p:pRg st="2" end="2"/>
                                            </p:txEl>
                                          </p:spTgt>
                                        </p:tgtEl>
                                        <p:attrNameLst>
                                          <p:attrName>style.visibility</p:attrName>
                                        </p:attrNameLst>
                                      </p:cBhvr>
                                      <p:to>
                                        <p:strVal val="visible"/>
                                      </p:to>
                                    </p:set>
                                    <p:animEffect transition="in" filter="dissolve">
                                      <p:cBhvr>
                                        <p:cTn id="91" dur="500"/>
                                        <p:tgtEl>
                                          <p:spTgt spid="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Staging/starting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27895861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Running </a:t>
            </a:r>
            <a:r>
              <a:rPr lang="en-US" sz="2800" dirty="0" smtClean="0">
                <a:solidFill>
                  <a:srgbClr val="2C95DD"/>
                </a:solidFill>
              </a:rPr>
              <a:t>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pic>
        <p:nvPicPr>
          <p:cNvPr id="2" name="Picture 1"/>
          <p:cNvPicPr>
            <a:picLocks noChangeAspect="1"/>
          </p:cNvPicPr>
          <p:nvPr/>
        </p:nvPicPr>
        <p:blipFill>
          <a:blip r:embed="rId4"/>
          <a:stretch>
            <a:fillRect/>
          </a:stretch>
        </p:blipFill>
        <p:spPr>
          <a:xfrm>
            <a:off x="0" y="1117600"/>
            <a:ext cx="9144000" cy="2897312"/>
          </a:xfrm>
          <a:prstGeom prst="rect">
            <a:avLst/>
          </a:prstGeom>
        </p:spPr>
      </p:pic>
    </p:spTree>
    <p:extLst>
      <p:ext uri="{BB962C8B-B14F-4D97-AF65-F5344CB8AC3E}">
        <p14:creationId xmlns:p14="http://schemas.microsoft.com/office/powerpoint/2010/main" val="35021509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dissolve">
                                      <p:cBhvr>
                                        <p:cTn id="7" dur="500"/>
                                        <p:tgtEl>
                                          <p:spTgt spid="334"/>
                                        </p:tgtEl>
                                      </p:cBhvr>
                                    </p:animEffect>
                                  </p:childTnLst>
                                </p:cTn>
                              </p:par>
                              <p:par>
                                <p:cTn id="8" presetID="9"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dissolve">
                                      <p:cBhvr>
                                        <p:cTn id="10" dur="500"/>
                                        <p:tgtEl>
                                          <p:spTgt spid="101"/>
                                        </p:tgtEl>
                                      </p:cBhvr>
                                    </p:animEffect>
                                  </p:childTnLst>
                                </p:cTn>
                              </p:par>
                              <p:par>
                                <p:cTn id="11" presetID="9"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dissolve">
                                      <p:cBhvr>
                                        <p:cTn id="17" dur="500"/>
                                        <p:tgtEl>
                                          <p:spTgt spid="75"/>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6"/>
                                        </p:tgtEl>
                                        <p:attrNameLst>
                                          <p:attrName>style.visibility</p:attrName>
                                        </p:attrNameLst>
                                      </p:cBhvr>
                                      <p:to>
                                        <p:strVal val="visible"/>
                                      </p:to>
                                    </p:set>
                                  </p:childTnLst>
                                </p:cTn>
                              </p:par>
                            </p:childTnLst>
                          </p:cTn>
                        </p:par>
                        <p:par>
                          <p:cTn id="21" fill="hold">
                            <p:stCondLst>
                              <p:cond delay="1500"/>
                            </p:stCondLst>
                            <p:childTnLst>
                              <p:par>
                                <p:cTn id="22" presetID="1" presetClass="exit" presetSubtype="0" fill="hold" nodeType="afterEffect">
                                  <p:stCondLst>
                                    <p:cond delay="0"/>
                                  </p:stCondLst>
                                  <p:childTnLst>
                                    <p:set>
                                      <p:cBhvr>
                                        <p:cTn id="23" dur="1" fill="hold">
                                          <p:stCondLst>
                                            <p:cond delay="499"/>
                                          </p:stCondLst>
                                        </p:cTn>
                                        <p:tgtEl>
                                          <p:spTgt spid="76"/>
                                        </p:tgtEl>
                                        <p:attrNameLst>
                                          <p:attrName>style.visibility</p:attrName>
                                        </p:attrNameLst>
                                      </p:cBhvr>
                                      <p:to>
                                        <p:strVal val="hidden"/>
                                      </p:to>
                                    </p:se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499"/>
                                          </p:stCondLst>
                                        </p:cTn>
                                        <p:tgtEl>
                                          <p:spTgt spid="76"/>
                                        </p:tgtEl>
                                        <p:attrNameLst>
                                          <p:attrName>style.visibility</p:attrName>
                                        </p:attrNameLst>
                                      </p:cBhvr>
                                      <p:to>
                                        <p:strVal val="visible"/>
                                      </p:to>
                                    </p:se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499"/>
                                          </p:stCondLst>
                                        </p:cTn>
                                        <p:tgtEl>
                                          <p:spTgt spid="76"/>
                                        </p:tgtEl>
                                        <p:attrNameLst>
                                          <p:attrName>style.visibility</p:attrName>
                                        </p:attrNameLst>
                                      </p:cBhvr>
                                      <p:to>
                                        <p:strVal val="hidden"/>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499"/>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fade">
                                      <p:cBhvr>
                                        <p:cTn id="41" dur="500"/>
                                        <p:tgtEl>
                                          <p:spTgt spid="15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wipe(right)">
                                      <p:cBhvr>
                                        <p:cTn id="54" dur="500"/>
                                        <p:tgtEl>
                                          <p:spTgt spid="159"/>
                                        </p:tgtEl>
                                      </p:cBhvr>
                                    </p:animEffect>
                                  </p:childTnLst>
                                </p:cTn>
                              </p:par>
                              <p:par>
                                <p:cTn id="55" presetID="9" presetClass="entr" presetSubtype="0" fill="hold" grpId="0" nodeType="withEffect">
                                  <p:stCondLst>
                                    <p:cond delay="250"/>
                                  </p:stCondLst>
                                  <p:childTnLst>
                                    <p:set>
                                      <p:cBhvr>
                                        <p:cTn id="56" dur="1" fill="hold">
                                          <p:stCondLst>
                                            <p:cond delay="0"/>
                                          </p:stCondLst>
                                        </p:cTn>
                                        <p:tgtEl>
                                          <p:spTgt spid="173"/>
                                        </p:tgtEl>
                                        <p:attrNameLst>
                                          <p:attrName>style.visibility</p:attrName>
                                        </p:attrNameLst>
                                      </p:cBhvr>
                                      <p:to>
                                        <p:strVal val="visible"/>
                                      </p:to>
                                    </p:set>
                                    <p:animEffect transition="in" filter="dissolve">
                                      <p:cBhvr>
                                        <p:cTn id="57" dur="500"/>
                                        <p:tgtEl>
                                          <p:spTgt spid="173"/>
                                        </p:tgtEl>
                                      </p:cBhvr>
                                    </p:animEffect>
                                  </p:childTnLst>
                                </p:cTn>
                              </p:par>
                            </p:childTnLst>
                          </p:cTn>
                        </p:par>
                        <p:par>
                          <p:cTn id="58" fill="hold">
                            <p:stCondLst>
                              <p:cond delay="1250"/>
                            </p:stCondLst>
                            <p:childTnLst>
                              <p:par>
                                <p:cTn id="59" presetID="10" presetClass="entr" presetSubtype="0" fill="hold" grpId="0" nodeType="afterEffect">
                                  <p:stCondLst>
                                    <p:cond delay="0"/>
                                  </p:stCondLst>
                                  <p:childTnLst>
                                    <p:set>
                                      <p:cBhvr>
                                        <p:cTn id="60" dur="1" fill="hold">
                                          <p:stCondLst>
                                            <p:cond delay="0"/>
                                          </p:stCondLst>
                                        </p:cTn>
                                        <p:tgtEl>
                                          <p:spTgt spid="161"/>
                                        </p:tgtEl>
                                        <p:attrNameLst>
                                          <p:attrName>style.visibility</p:attrName>
                                        </p:attrNameLst>
                                      </p:cBhvr>
                                      <p:to>
                                        <p:strVal val="visible"/>
                                      </p:to>
                                    </p:set>
                                    <p:animEffect transition="in" filter="fade">
                                      <p:cBhvr>
                                        <p:cTn id="61" dur="500"/>
                                        <p:tgtEl>
                                          <p:spTgt spid="161"/>
                                        </p:tgtEl>
                                      </p:cBhvr>
                                    </p:animEffect>
                                  </p:childTnLst>
                                </p:cTn>
                              </p:par>
                            </p:childTnLst>
                          </p:cTn>
                        </p:par>
                        <p:par>
                          <p:cTn id="62" fill="hold">
                            <p:stCondLst>
                              <p:cond delay="1750"/>
                            </p:stCondLst>
                            <p:childTnLst>
                              <p:par>
                                <p:cTn id="63" presetID="1" presetClass="exit" presetSubtype="0" fill="hold" grpId="1" nodeType="afterEffect">
                                  <p:stCondLst>
                                    <p:cond delay="750"/>
                                  </p:stCondLst>
                                  <p:childTnLst>
                                    <p:set>
                                      <p:cBhvr>
                                        <p:cTn id="64" dur="1" fill="hold">
                                          <p:stCondLst>
                                            <p:cond delay="499"/>
                                          </p:stCondLst>
                                        </p:cTn>
                                        <p:tgtEl>
                                          <p:spTgt spid="161"/>
                                        </p:tgtEl>
                                        <p:attrNameLst>
                                          <p:attrName>style.visibility</p:attrName>
                                        </p:attrNameLst>
                                      </p:cBhvr>
                                      <p:to>
                                        <p:strVal val="hidden"/>
                                      </p:to>
                                    </p:set>
                                  </p:childTnLst>
                                </p:cTn>
                              </p:par>
                            </p:childTnLst>
                          </p:cTn>
                        </p:par>
                        <p:par>
                          <p:cTn id="65" fill="hold">
                            <p:stCondLst>
                              <p:cond delay="3000"/>
                            </p:stCondLst>
                            <p:childTnLst>
                              <p:par>
                                <p:cTn id="66" presetID="22" presetClass="entr" presetSubtype="1" fill="hold" grpId="0"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up)">
                                      <p:cBhvr>
                                        <p:cTn id="68" dur="500"/>
                                        <p:tgtEl>
                                          <p:spTgt spid="160"/>
                                        </p:tgtEl>
                                      </p:cBhvr>
                                    </p:animEffect>
                                  </p:childTnLst>
                                </p:cTn>
                              </p:par>
                              <p:par>
                                <p:cTn id="69" presetID="9" presetClass="exit" presetSubtype="0" fill="hold" grpId="1" nodeType="withEffect">
                                  <p:stCondLst>
                                    <p:cond delay="750"/>
                                  </p:stCondLst>
                                  <p:childTnLst>
                                    <p:animEffect transition="out" filter="dissolve">
                                      <p:cBhvr>
                                        <p:cTn id="70" dur="500"/>
                                        <p:tgtEl>
                                          <p:spTgt spid="173"/>
                                        </p:tgtEl>
                                      </p:cBhvr>
                                    </p:animEffect>
                                    <p:set>
                                      <p:cBhvr>
                                        <p:cTn id="71" dur="1" fill="hold">
                                          <p:stCondLst>
                                            <p:cond delay="499"/>
                                          </p:stCondLst>
                                        </p:cTn>
                                        <p:tgtEl>
                                          <p:spTgt spid="173"/>
                                        </p:tgtEl>
                                        <p:attrNameLst>
                                          <p:attrName>style.visibility</p:attrName>
                                        </p:attrNameLst>
                                      </p:cBhvr>
                                      <p:to>
                                        <p:strVal val="hidden"/>
                                      </p:to>
                                    </p:set>
                                  </p:childTnLst>
                                </p:cTn>
                              </p:par>
                              <p:par>
                                <p:cTn id="72" presetID="9" presetClass="entr" presetSubtype="0" fill="hold" grpId="0" nodeType="withEffect">
                                  <p:stCondLst>
                                    <p:cond delay="250"/>
                                  </p:stCondLst>
                                  <p:childTnLst>
                                    <p:set>
                                      <p:cBhvr>
                                        <p:cTn id="73" dur="1" fill="hold">
                                          <p:stCondLst>
                                            <p:cond delay="0"/>
                                          </p:stCondLst>
                                        </p:cTn>
                                        <p:tgtEl>
                                          <p:spTgt spid="176"/>
                                        </p:tgtEl>
                                        <p:attrNameLst>
                                          <p:attrName>style.visibility</p:attrName>
                                        </p:attrNameLst>
                                      </p:cBhvr>
                                      <p:to>
                                        <p:strVal val="visible"/>
                                      </p:to>
                                    </p:set>
                                    <p:animEffect transition="in" filter="dissolve">
                                      <p:cBhvr>
                                        <p:cTn id="74" dur="500"/>
                                        <p:tgtEl>
                                          <p:spTgt spid="176"/>
                                        </p:tgtEl>
                                      </p:cBhvr>
                                    </p:animEffect>
                                  </p:childTnLst>
                                </p:cTn>
                              </p:par>
                            </p:childTnLst>
                          </p:cTn>
                        </p:par>
                        <p:par>
                          <p:cTn id="75" fill="hold">
                            <p:stCondLst>
                              <p:cond delay="4250"/>
                            </p:stCondLst>
                            <p:childTnLst>
                              <p:par>
                                <p:cTn id="76" presetID="10" presetClass="entr" presetSubtype="0" fill="hold" grpId="0" nodeType="afterEffect">
                                  <p:stCondLst>
                                    <p:cond delay="0"/>
                                  </p:stCondLst>
                                  <p:childTnLst>
                                    <p:set>
                                      <p:cBhvr>
                                        <p:cTn id="77" dur="1" fill="hold">
                                          <p:stCondLst>
                                            <p:cond delay="0"/>
                                          </p:stCondLst>
                                        </p:cTn>
                                        <p:tgtEl>
                                          <p:spTgt spid="162"/>
                                        </p:tgtEl>
                                        <p:attrNameLst>
                                          <p:attrName>style.visibility</p:attrName>
                                        </p:attrNameLst>
                                      </p:cBhvr>
                                      <p:to>
                                        <p:strVal val="visible"/>
                                      </p:to>
                                    </p:set>
                                    <p:animEffect transition="in" filter="fade">
                                      <p:cBhvr>
                                        <p:cTn id="78" dur="500"/>
                                        <p:tgtEl>
                                          <p:spTgt spid="1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500"/>
                                        <p:tgtEl>
                                          <p:spTgt spid="157"/>
                                        </p:tgtEl>
                                      </p:cBhvr>
                                    </p:animEffect>
                                  </p:childTnLst>
                                </p:cTn>
                              </p:par>
                            </p:childTnLst>
                          </p:cTn>
                        </p:par>
                        <p:par>
                          <p:cTn id="84" fill="hold">
                            <p:stCondLst>
                              <p:cond delay="500"/>
                            </p:stCondLst>
                            <p:childTnLst>
                              <p:par>
                                <p:cTn id="85"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86" dur="2000" fill="hold"/>
                                        <p:tgtEl>
                                          <p:spTgt spid="167"/>
                                        </p:tgtEl>
                                        <p:attrNameLst>
                                          <p:attrName>ppt_x</p:attrName>
                                          <p:attrName>ppt_y</p:attrName>
                                        </p:attrNameLst>
                                      </p:cBhvr>
                                      <p:rCtr x="14028" y="22593"/>
                                    </p:animMotion>
                                  </p:childTnLst>
                                </p:cTn>
                              </p:par>
                            </p:childTnLst>
                          </p:cTn>
                        </p:par>
                        <p:par>
                          <p:cTn id="87" fill="hold">
                            <p:stCondLst>
                              <p:cond delay="2500"/>
                            </p:stCondLst>
                            <p:childTnLst>
                              <p:par>
                                <p:cTn id="88" presetID="1" presetClass="entr" presetSubtype="0" fill="hold" grpId="0" nodeType="afterEffect">
                                  <p:stCondLst>
                                    <p:cond delay="0"/>
                                  </p:stCondLst>
                                  <p:childTnLst>
                                    <p:set>
                                      <p:cBhvr>
                                        <p:cTn id="89" dur="1" fill="hold">
                                          <p:stCondLst>
                                            <p:cond delay="499"/>
                                          </p:stCondLst>
                                        </p:cTn>
                                        <p:tgtEl>
                                          <p:spTgt spid="165"/>
                                        </p:tgtEl>
                                        <p:attrNameLst>
                                          <p:attrName>style.visibility</p:attrName>
                                        </p:attrNameLst>
                                      </p:cBhvr>
                                      <p:to>
                                        <p:strVal val="visible"/>
                                      </p:to>
                                    </p:set>
                                  </p:childTnLst>
                                </p:cTn>
                              </p:par>
                            </p:childTnLst>
                          </p:cTn>
                        </p:par>
                        <p:par>
                          <p:cTn id="90" fill="hold">
                            <p:stCondLst>
                              <p:cond delay="3000"/>
                            </p:stCondLst>
                            <p:childTnLst>
                              <p:par>
                                <p:cTn id="91" presetID="42" presetClass="path" presetSubtype="0" accel="50000" decel="50000" fill="hold" grpId="1" nodeType="afterEffect">
                                  <p:stCondLst>
                                    <p:cond delay="0"/>
                                  </p:stCondLst>
                                  <p:childTnLst>
                                    <p:animMotion origin="layout" path="M 2.77778E-6 -6.17284E-7 L 0.28941 -0.02037 " pathEditMode="relative" rAng="0" ptsTypes="AA">
                                      <p:cBhvr>
                                        <p:cTn id="92" dur="2000" fill="hold"/>
                                        <p:tgtEl>
                                          <p:spTgt spid="154"/>
                                        </p:tgtEl>
                                        <p:attrNameLst>
                                          <p:attrName>ppt_x</p:attrName>
                                          <p:attrName>ppt_y</p:attrName>
                                        </p:attrNameLst>
                                      </p:cBhvr>
                                      <p:rCtr x="14462" y="-1019"/>
                                    </p:animMotion>
                                  </p:childTnLst>
                                </p:cTn>
                              </p:par>
                            </p:childTnLst>
                          </p:cTn>
                        </p:par>
                        <p:par>
                          <p:cTn id="93" fill="hold">
                            <p:stCondLst>
                              <p:cond delay="5000"/>
                            </p:stCondLst>
                            <p:childTnLst>
                              <p:par>
                                <p:cTn id="94" presetID="1" presetClass="entr" presetSubtype="0" fill="hold" grpId="0" nodeType="afterEffect">
                                  <p:stCondLst>
                                    <p:cond delay="0"/>
                                  </p:stCondLst>
                                  <p:childTnLst>
                                    <p:set>
                                      <p:cBhvr>
                                        <p:cTn id="95" dur="1" fill="hold">
                                          <p:stCondLst>
                                            <p:cond delay="499"/>
                                          </p:stCondLst>
                                        </p:cTn>
                                        <p:tgtEl>
                                          <p:spTgt spid="166"/>
                                        </p:tgtEl>
                                        <p:attrNameLst>
                                          <p:attrName>style.visibility</p:attrName>
                                        </p:attrNameLst>
                                      </p:cBhvr>
                                      <p:to>
                                        <p:strVal val="visible"/>
                                      </p:to>
                                    </p:se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164"/>
                                        </p:tgtEl>
                                        <p:attrNameLst>
                                          <p:attrName>style.visibility</p:attrName>
                                        </p:attrNameLst>
                                      </p:cBhvr>
                                      <p:to>
                                        <p:strVal val="visible"/>
                                      </p:to>
                                    </p:set>
                                    <p:animEffect transition="in" filter="fade">
                                      <p:cBhvr>
                                        <p:cTn id="99" dur="500"/>
                                        <p:tgtEl>
                                          <p:spTgt spid="16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fade">
                                      <p:cBhvr>
                                        <p:cTn id="104" dur="500"/>
                                        <p:tgtEl>
                                          <p:spTgt spid="158"/>
                                        </p:tgtEl>
                                      </p:cBhvr>
                                    </p:animEffect>
                                  </p:childTnLst>
                                </p:cTn>
                              </p:par>
                            </p:childTnLst>
                          </p:cTn>
                        </p:par>
                        <p:par>
                          <p:cTn id="105" fill="hold">
                            <p:stCondLst>
                              <p:cond delay="500"/>
                            </p:stCondLst>
                            <p:childTnLst>
                              <p:par>
                                <p:cTn id="106" presetID="42" presetClass="path" presetSubtype="0" accel="50000" decel="50000" fill="hold" grpId="1" nodeType="afterEffect">
                                  <p:stCondLst>
                                    <p:cond delay="0"/>
                                  </p:stCondLst>
                                  <p:childTnLst>
                                    <p:animMotion origin="layout" path="M -2.77778E-6 -3.08547E-9 L 0.08108 -3.08547E-9 " pathEditMode="relative" rAng="0" ptsTypes="AA">
                                      <p:cBhvr>
                                        <p:cTn id="107" dur="500" fill="hold"/>
                                        <p:tgtEl>
                                          <p:spTgt spid="164"/>
                                        </p:tgtEl>
                                        <p:attrNameLst>
                                          <p:attrName>ppt_x</p:attrName>
                                          <p:attrName>ppt_y</p:attrName>
                                        </p:attrNameLst>
                                      </p:cBhvr>
                                      <p:rCtr x="4045" y="0"/>
                                    </p:animMotion>
                                  </p:childTnLst>
                                </p:cTn>
                              </p:par>
                            </p:childTnLst>
                          </p:cTn>
                        </p:par>
                        <p:par>
                          <p:cTn id="108" fill="hold">
                            <p:stCondLst>
                              <p:cond delay="1000"/>
                            </p:stCondLst>
                            <p:childTnLst>
                              <p:par>
                                <p:cTn id="109"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10"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4" grpId="1"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sp>
        <p:nvSpPr>
          <p:cNvPr id="6" name="AutoShape 1"/>
          <p:cNvSpPr>
            <a:spLocks noChangeArrowheads="1"/>
          </p:cNvSpPr>
          <p:nvPr/>
        </p:nvSpPr>
        <p:spPr bwMode="auto">
          <a:xfrm>
            <a:off x="330580" y="289781"/>
            <a:ext cx="8509145" cy="3406318"/>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grpSp>
        <p:nvGrpSpPr>
          <p:cNvPr id="272" name="Group 271"/>
          <p:cNvGrpSpPr/>
          <p:nvPr/>
        </p:nvGrpSpPr>
        <p:grpSpPr>
          <a:xfrm>
            <a:off x="2017341" y="415002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7"/>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32" name="Rounded Rectangle 131"/>
          <p:cNvSpPr/>
          <p:nvPr/>
        </p:nvSpPr>
        <p:spPr>
          <a:xfrm>
            <a:off x="1352068" y="2989842"/>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90200" y="903752"/>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63764" y="3002361"/>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9" name="AutoShape 3"/>
          <p:cNvSpPr>
            <a:spLocks noChangeArrowheads="1"/>
          </p:cNvSpPr>
          <p:nvPr/>
        </p:nvSpPr>
        <p:spPr bwMode="auto">
          <a:xfrm>
            <a:off x="6667794" y="458711"/>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8569" y="1489114"/>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732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05" name="Picture 104"/>
          <p:cNvPicPr>
            <a:picLocks noChangeAspect="1"/>
          </p:cNvPicPr>
          <p:nvPr/>
        </p:nvPicPr>
        <p:blipFill>
          <a:blip r:embed="rId3" cstate="print"/>
          <a:srcRect b="-4013"/>
          <a:stretch>
            <a:fillRect/>
          </a:stretch>
        </p:blipFill>
        <p:spPr bwMode="auto">
          <a:xfrm>
            <a:off x="6409844" y="4120592"/>
            <a:ext cx="999278" cy="703728"/>
          </a:xfrm>
          <a:prstGeom prst="rect">
            <a:avLst/>
          </a:prstGeom>
          <a:noFill/>
          <a:ln w="9525">
            <a:noFill/>
            <a:miter lim="800000"/>
            <a:headEnd/>
            <a:tailEnd/>
          </a:ln>
        </p:spPr>
      </p:pic>
      <p:pic>
        <p:nvPicPr>
          <p:cNvPr id="104"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97" y="4299491"/>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Tree>
    <p:extLst>
      <p:ext uri="{BB962C8B-B14F-4D97-AF65-F5344CB8AC3E}">
        <p14:creationId xmlns:p14="http://schemas.microsoft.com/office/powerpoint/2010/main" val="156681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SCALE Demo</a:t>
            </a:r>
            <a:endParaRPr lang="en" sz="2100" b="1" cap="all" dirty="0">
              <a:solidFill>
                <a:srgbClr val="74CEC7"/>
              </a:solidFill>
            </a:endParaRPr>
          </a:p>
        </p:txBody>
      </p:sp>
    </p:spTree>
    <p:extLst>
      <p:ext uri="{BB962C8B-B14F-4D97-AF65-F5344CB8AC3E}">
        <p14:creationId xmlns:p14="http://schemas.microsoft.com/office/powerpoint/2010/main" val="76977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dirty="0">
                <a:solidFill>
                  <a:schemeClr val="bg1"/>
                </a:solidFill>
                <a:latin typeface="Arial" charset="0"/>
              </a:rPr>
              <a:t>App </a:t>
            </a:r>
            <a:r>
              <a:rPr lang="en-US" sz="2400" dirty="0" err="1">
                <a:solidFill>
                  <a:schemeClr val="bg1"/>
                </a:solidFill>
                <a:latin typeface="Arial" charset="0"/>
              </a:rPr>
              <a:t>Autoscaler</a:t>
            </a:r>
            <a:r>
              <a:rPr lang="en-US" sz="2400" dirty="0">
                <a:solidFill>
                  <a:schemeClr val="bg1"/>
                </a:solidFill>
                <a:latin typeface="Arial" charset="0"/>
              </a:rPr>
              <a:t> </a:t>
            </a:r>
            <a:r>
              <a:rPr lang="en-US" dirty="0">
                <a:solidFill>
                  <a:srgbClr val="FFFFFF"/>
                </a:solidFill>
                <a:latin typeface="Arial" charset="0"/>
              </a:rPr>
              <a:t>	</a:t>
            </a:r>
          </a:p>
        </p:txBody>
      </p:sp>
      <p:sp>
        <p:nvSpPr>
          <p:cNvPr id="18434" name="Rectangle 2"/>
          <p:cNvSpPr>
            <a:spLocks noGrp="1" noChangeArrowheads="1"/>
          </p:cNvSpPr>
          <p:nvPr>
            <p:ph idx="1"/>
          </p:nvPr>
        </p:nvSpPr>
        <p:spPr>
          <a:xfrm>
            <a:off x="457200" y="876300"/>
            <a:ext cx="8229600" cy="1839913"/>
          </a:xfrm>
        </p:spPr>
        <p:txBody>
          <a:bodyPr/>
          <a:lstStyle/>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CPU usage or time-based schedule can be used to scale application instances</a:t>
            </a:r>
          </a:p>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It is a service in the marketplace</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2935288"/>
            <a:ext cx="5229225" cy="1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46350398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17004331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3292823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7288453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215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12155310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8916236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3463142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59</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9414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3438036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60</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
        <p:nvSpPr>
          <p:cNvPr id="3" name="TextBox 2"/>
          <p:cNvSpPr txBox="1"/>
          <p:nvPr/>
        </p:nvSpPr>
        <p:spPr>
          <a:xfrm>
            <a:off x="5999238" y="362857"/>
            <a:ext cx="2233791" cy="307777"/>
          </a:xfrm>
          <a:prstGeom prst="rect">
            <a:avLst/>
          </a:prstGeom>
          <a:noFill/>
        </p:spPr>
        <p:txBody>
          <a:bodyPr wrap="square" rtlCol="0">
            <a:spAutoFit/>
          </a:bodyPr>
          <a:lstStyle/>
          <a:p>
            <a:r>
              <a:rPr lang="en-US" dirty="0" smtClean="0">
                <a:solidFill>
                  <a:schemeClr val="bg1"/>
                </a:solidFill>
              </a:rPr>
              <a:t>Pre-configured</a:t>
            </a:r>
            <a:endParaRPr lang="en-US" dirty="0">
              <a:solidFill>
                <a:schemeClr val="bg1"/>
              </a:solidFill>
            </a:endParaRPr>
          </a:p>
        </p:txBody>
      </p:sp>
    </p:spTree>
    <p:extLst>
      <p:ext uri="{BB962C8B-B14F-4D97-AF65-F5344CB8AC3E}">
        <p14:creationId xmlns:p14="http://schemas.microsoft.com/office/powerpoint/2010/main" val="3642688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33531398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798526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462" y="243840"/>
            <a:ext cx="6048376" cy="753334"/>
          </a:xfrm>
        </p:spPr>
        <p:txBody>
          <a:bodyPr/>
          <a:lstStyle/>
          <a:p>
            <a:r>
              <a:rPr lang="en-US" sz="3200" b="1" dirty="0" smtClean="0"/>
              <a:t>BOSH?</a:t>
            </a:r>
            <a:endParaRPr lang="en-US" sz="3200" b="1" dirty="0"/>
          </a:p>
        </p:txBody>
      </p:sp>
      <p:pic>
        <p:nvPicPr>
          <p:cNvPr id="7170" name="Picture 2"/>
          <p:cNvPicPr>
            <a:picLocks noChangeAspect="1" noChangeArrowheads="1"/>
          </p:cNvPicPr>
          <p:nvPr/>
        </p:nvPicPr>
        <p:blipFill>
          <a:blip r:embed="rId3"/>
          <a:srcRect/>
          <a:stretch>
            <a:fillRect/>
          </a:stretch>
        </p:blipFill>
        <p:spPr bwMode="auto">
          <a:xfrm>
            <a:off x="913142" y="909482"/>
            <a:ext cx="6899275" cy="3547299"/>
          </a:xfrm>
          <a:prstGeom prst="rect">
            <a:avLst/>
          </a:prstGeom>
          <a:noFill/>
          <a:ln w="9525">
            <a:noFill/>
            <a:miter lim="800000"/>
            <a:headEnd/>
            <a:tailEnd/>
          </a:ln>
        </p:spPr>
      </p:pic>
    </p:spTree>
    <p:extLst>
      <p:ext uri="{BB962C8B-B14F-4D97-AF65-F5344CB8AC3E}">
        <p14:creationId xmlns:p14="http://schemas.microsoft.com/office/powerpoint/2010/main" val="242406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9" name="Shape 446"/>
          <p:cNvSpPr/>
          <p:nvPr/>
        </p:nvSpPr>
        <p:spPr>
          <a:xfrm>
            <a:off x="-13165" y="-130746"/>
            <a:ext cx="917039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0"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1"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2"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are my servers</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Go make them a cloud foundry</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3"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Bosh Haiku</a:t>
            </a:r>
          </a:p>
        </p:txBody>
      </p:sp>
    </p:spTree>
    <p:extLst>
      <p:ext uri="{BB962C8B-B14F-4D97-AF65-F5344CB8AC3E}">
        <p14:creationId xmlns:p14="http://schemas.microsoft.com/office/powerpoint/2010/main" val="79904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32817495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07983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52642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473551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264320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 Arrow 56"/>
          <p:cNvSpPr/>
          <p:nvPr/>
        </p:nvSpPr>
        <p:spPr>
          <a:xfrm>
            <a:off x="2328863" y="1541463"/>
            <a:ext cx="130333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51202" name="Title 1"/>
          <p:cNvSpPr>
            <a:spLocks noGrp="1"/>
          </p:cNvSpPr>
          <p:nvPr>
            <p:ph type="title"/>
          </p:nvPr>
        </p:nvSpPr>
        <p:spPr>
          <a:xfrm>
            <a:off x="2381552" y="155575"/>
            <a:ext cx="4380895" cy="857250"/>
          </a:xfrm>
        </p:spPr>
        <p:txBody>
          <a:bodyPr/>
          <a:lstStyle/>
          <a:p>
            <a:pPr>
              <a:defRPr sz="1800">
                <a:solidFill>
                  <a:srgbClr val="000000"/>
                </a:solidFill>
                <a:uFillTx/>
              </a:defRPr>
            </a:pPr>
            <a:r>
              <a:rPr lang="en-US" sz="3200" dirty="0">
                <a:solidFill>
                  <a:srgbClr val="2C95DD"/>
                </a:solidFill>
              </a:rPr>
              <a:t>P</a:t>
            </a:r>
            <a:r>
              <a:rPr lang="en-US" sz="3200" dirty="0" smtClean="0">
                <a:solidFill>
                  <a:srgbClr val="2C95DD"/>
                </a:solidFill>
              </a:rPr>
              <a:t>ushing an Application</a:t>
            </a:r>
            <a:endParaRPr lang="en-US" sz="3200" dirty="0">
              <a:solidFill>
                <a:srgbClr val="2C95DD"/>
              </a:solidFill>
            </a:endParaRPr>
          </a:p>
        </p:txBody>
      </p:sp>
      <p:pic>
        <p:nvPicPr>
          <p:cNvPr id="51203" name="Picture 210" descr="ICON_Person_Q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1541463"/>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ounded Rectangle 59"/>
          <p:cNvSpPr/>
          <p:nvPr/>
        </p:nvSpPr>
        <p:spPr>
          <a:xfrm>
            <a:off x="3630613" y="1012825"/>
            <a:ext cx="5170487" cy="338772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0" rIns="91432" bIns="0" anchor="b"/>
          <a:lstStyle/>
          <a:p>
            <a:pPr algn="ctr">
              <a:defRPr/>
            </a:pPr>
            <a:endParaRPr lang="en-US" sz="1600" dirty="0">
              <a:solidFill>
                <a:srgbClr val="008881"/>
              </a:solidFill>
            </a:endParaRPr>
          </a:p>
        </p:txBody>
      </p:sp>
      <p:sp>
        <p:nvSpPr>
          <p:cNvPr id="61" name="TextBox 60"/>
          <p:cNvSpPr txBox="1">
            <a:spLocks noChangeArrowheads="1"/>
          </p:cNvSpPr>
          <p:nvPr/>
        </p:nvSpPr>
        <p:spPr bwMode="auto">
          <a:xfrm>
            <a:off x="238125" y="1581150"/>
            <a:ext cx="1746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circleNumDbPlain"/>
            </a:pPr>
            <a:r>
              <a:rPr lang="en-US" sz="1800">
                <a:solidFill>
                  <a:schemeClr val="bg2"/>
                </a:solidFill>
              </a:rPr>
              <a:t>Upload app bits and metadata</a:t>
            </a:r>
          </a:p>
        </p:txBody>
      </p:sp>
      <p:sp>
        <p:nvSpPr>
          <p:cNvPr id="51206" name="TextBox 61"/>
          <p:cNvSpPr txBox="1">
            <a:spLocks noChangeArrowheads="1"/>
          </p:cNvSpPr>
          <p:nvPr/>
        </p:nvSpPr>
        <p:spPr bwMode="auto">
          <a:xfrm>
            <a:off x="2362200" y="1638300"/>
            <a:ext cx="1003300" cy="306388"/>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rPr>
              <a:t>push app</a:t>
            </a:r>
            <a:endParaRPr lang="en-US" sz="1400" i="1">
              <a:solidFill>
                <a:schemeClr val="bg1"/>
              </a:solidFill>
            </a:endParaRPr>
          </a:p>
        </p:txBody>
      </p:sp>
      <p:sp>
        <p:nvSpPr>
          <p:cNvPr id="51207" name="Rounded Rectangle 62"/>
          <p:cNvSpPr>
            <a:spLocks noChangeArrowheads="1"/>
          </p:cNvSpPr>
          <p:nvPr/>
        </p:nvSpPr>
        <p:spPr bwMode="auto">
          <a:xfrm rot="-5400000">
            <a:off x="2262981" y="2520157"/>
            <a:ext cx="3387725" cy="373062"/>
          </a:xfrm>
          <a:prstGeom prst="roundRect">
            <a:avLst>
              <a:gd name="adj" fmla="val 8685"/>
            </a:avLst>
          </a:prstGeom>
          <a:solidFill>
            <a:srgbClr val="0A1831">
              <a:alpha val="25098"/>
            </a:srgbClr>
          </a:solidFill>
          <a:ln>
            <a:noFill/>
          </a:ln>
          <a:extLst>
            <a:ext uri="{91240B29-F687-4f45-9708-019B960494DF}">
              <a14:hiddenLine xmlns:a14="http://schemas.microsoft.com/office/drawing/2010/main" w="41275">
                <a:solidFill>
                  <a:srgbClr val="000000"/>
                </a:solidFill>
                <a:round/>
                <a:headEnd/>
                <a:tailEnd/>
              </a14:hiddenLine>
            </a:ext>
          </a:extLst>
        </p:spPr>
        <p:txBody>
          <a:bodyPr wrap="none" lIns="0" tIns="0" rIns="0" bIns="0" anchor="ctr"/>
          <a:lstStyle/>
          <a:p>
            <a:pPr algn="ctr"/>
            <a:r>
              <a:rPr lang="en-US" sz="1600">
                <a:solidFill>
                  <a:srgbClr val="F2F2F2"/>
                </a:solidFill>
                <a:latin typeface="Calibri" charset="0"/>
              </a:rPr>
              <a:t>Router</a:t>
            </a:r>
          </a:p>
        </p:txBody>
      </p:sp>
      <p:sp>
        <p:nvSpPr>
          <p:cNvPr id="64" name="TextBox 63"/>
          <p:cNvSpPr txBox="1">
            <a:spLocks noChangeArrowheads="1"/>
          </p:cNvSpPr>
          <p:nvPr/>
        </p:nvSpPr>
        <p:spPr bwMode="auto">
          <a:xfrm>
            <a:off x="238125" y="2454275"/>
            <a:ext cx="321786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Tx/>
              <a:buAutoNum type="circleNumDbPlain" startAt="2"/>
            </a:pPr>
            <a:r>
              <a:rPr lang="en-US" sz="1800">
                <a:solidFill>
                  <a:schemeClr val="bg2"/>
                </a:solidFill>
              </a:rPr>
              <a:t>Create and bind services</a:t>
            </a:r>
          </a:p>
          <a:p>
            <a:pPr eaLnBrk="1" hangingPunct="1">
              <a:lnSpc>
                <a:spcPct val="150000"/>
              </a:lnSpc>
              <a:buFontTx/>
              <a:buAutoNum type="circleNumDbPlain" startAt="2"/>
            </a:pPr>
            <a:r>
              <a:rPr lang="en-US" sz="1800">
                <a:solidFill>
                  <a:schemeClr val="bg2"/>
                </a:solidFill>
              </a:rPr>
              <a:t>Stage application</a:t>
            </a:r>
          </a:p>
          <a:p>
            <a:pPr eaLnBrk="1" hangingPunct="1">
              <a:lnSpc>
                <a:spcPct val="150000"/>
              </a:lnSpc>
              <a:buFontTx/>
              <a:buAutoNum type="circleNumDbPlain" startAt="2"/>
            </a:pPr>
            <a:r>
              <a:rPr lang="en-US" sz="1800">
                <a:solidFill>
                  <a:schemeClr val="bg2"/>
                </a:solidFill>
              </a:rPr>
              <a:t>Deploy application</a:t>
            </a:r>
          </a:p>
          <a:p>
            <a:pPr eaLnBrk="1" hangingPunct="1">
              <a:lnSpc>
                <a:spcPct val="150000"/>
              </a:lnSpc>
              <a:buFontTx/>
              <a:buAutoNum type="circleNumDbPlain" startAt="2"/>
            </a:pPr>
            <a:r>
              <a:rPr lang="en-US" sz="1800">
                <a:solidFill>
                  <a:schemeClr val="bg2"/>
                </a:solidFill>
              </a:rPr>
              <a:t>Manage application health</a:t>
            </a:r>
          </a:p>
        </p:txBody>
      </p:sp>
      <p:sp>
        <p:nvSpPr>
          <p:cNvPr id="65" name="Oval 42"/>
          <p:cNvSpPr/>
          <p:nvPr/>
        </p:nvSpPr>
        <p:spPr>
          <a:xfrm>
            <a:off x="3841750" y="2174875"/>
            <a:ext cx="230188" cy="23177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6" name="Rounded Rectangle 65"/>
          <p:cNvSpPr>
            <a:spLocks noChangeArrowheads="1"/>
          </p:cNvSpPr>
          <p:nvPr/>
        </p:nvSpPr>
        <p:spPr bwMode="auto">
          <a:xfrm>
            <a:off x="4294188" y="1498600"/>
            <a:ext cx="1533525"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Blobstore</a:t>
            </a:r>
          </a:p>
        </p:txBody>
      </p:sp>
      <p:sp>
        <p:nvSpPr>
          <p:cNvPr id="67" name="Oval 194"/>
          <p:cNvSpPr/>
          <p:nvPr/>
        </p:nvSpPr>
        <p:spPr>
          <a:xfrm>
            <a:off x="4357688"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8" name="Rounded Rectangle 67"/>
          <p:cNvSpPr>
            <a:spLocks noChangeArrowheads="1"/>
          </p:cNvSpPr>
          <p:nvPr/>
        </p:nvSpPr>
        <p:spPr bwMode="auto">
          <a:xfrm>
            <a:off x="6096000" y="1498600"/>
            <a:ext cx="2590800"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DB</a:t>
            </a:r>
          </a:p>
        </p:txBody>
      </p:sp>
      <p:sp>
        <p:nvSpPr>
          <p:cNvPr id="69" name="Oval 194"/>
          <p:cNvSpPr/>
          <p:nvPr/>
        </p:nvSpPr>
        <p:spPr>
          <a:xfrm>
            <a:off x="6159500"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cxnSp>
        <p:nvCxnSpPr>
          <p:cNvPr id="70" name="Straight Connector 69"/>
          <p:cNvCxnSpPr/>
          <p:nvPr/>
        </p:nvCxnSpPr>
        <p:spPr>
          <a:xfrm flipH="1">
            <a:off x="6159500" y="1946275"/>
            <a:ext cx="698500" cy="46037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a:off x="5060950" y="1941513"/>
            <a:ext cx="654050" cy="4651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ight Arrow 71"/>
          <p:cNvSpPr/>
          <p:nvPr/>
        </p:nvSpPr>
        <p:spPr>
          <a:xfrm>
            <a:off x="6707188" y="2203450"/>
            <a:ext cx="438150" cy="20161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73" name="Right Arrow 72"/>
          <p:cNvSpPr/>
          <p:nvPr/>
        </p:nvSpPr>
        <p:spPr>
          <a:xfrm rot="10800000">
            <a:off x="6721475" y="2408238"/>
            <a:ext cx="438150" cy="201612"/>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51218" name="Group 73"/>
          <p:cNvGrpSpPr>
            <a:grpSpLocks/>
          </p:cNvGrpSpPr>
          <p:nvPr/>
        </p:nvGrpSpPr>
        <p:grpSpPr bwMode="auto">
          <a:xfrm>
            <a:off x="5181600" y="2185988"/>
            <a:ext cx="1533525" cy="442912"/>
            <a:chOff x="5181600" y="2326964"/>
            <a:chExt cx="1533402" cy="443726"/>
          </a:xfrm>
        </p:grpSpPr>
        <p:sp>
          <p:nvSpPr>
            <p:cNvPr id="75" name="Rounded Rectangle 74"/>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Cloud Controller</a:t>
              </a:r>
            </a:p>
          </p:txBody>
        </p:sp>
        <p:sp>
          <p:nvSpPr>
            <p:cNvPr id="76" name="Rectangle 76"/>
            <p:cNvSpPr/>
            <p:nvPr/>
          </p:nvSpPr>
          <p:spPr>
            <a:xfrm>
              <a:off x="5257794" y="2430341"/>
              <a:ext cx="198422" cy="265600"/>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19" name="Group 76"/>
          <p:cNvGrpSpPr>
            <a:grpSpLocks/>
          </p:cNvGrpSpPr>
          <p:nvPr/>
        </p:nvGrpSpPr>
        <p:grpSpPr bwMode="auto">
          <a:xfrm>
            <a:off x="7153275" y="2185988"/>
            <a:ext cx="1533525" cy="442912"/>
            <a:chOff x="7153397" y="2326964"/>
            <a:chExt cx="1533402" cy="443726"/>
          </a:xfrm>
        </p:grpSpPr>
        <p:sp>
          <p:nvSpPr>
            <p:cNvPr id="78" name="Rounded Rectangle 77"/>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Service Broker Node(s)</a:t>
              </a:r>
            </a:p>
          </p:txBody>
        </p:sp>
        <p:sp>
          <p:nvSpPr>
            <p:cNvPr id="79" name="Rectangle 175"/>
            <p:cNvSpPr/>
            <p:nvPr/>
          </p:nvSpPr>
          <p:spPr>
            <a:xfrm>
              <a:off x="7215305" y="2435112"/>
              <a:ext cx="226994" cy="22742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0" name="Group 79"/>
          <p:cNvGrpSpPr>
            <a:grpSpLocks/>
          </p:cNvGrpSpPr>
          <p:nvPr/>
        </p:nvGrpSpPr>
        <p:grpSpPr bwMode="auto">
          <a:xfrm>
            <a:off x="6596063" y="3521075"/>
            <a:ext cx="1098550" cy="781050"/>
            <a:chOff x="5412945" y="3105151"/>
            <a:chExt cx="1099435" cy="781049"/>
          </a:xfrm>
        </p:grpSpPr>
        <p:sp>
          <p:nvSpPr>
            <p:cNvPr id="81" name="Rounded Rectangle 8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2"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1" name="Group 82"/>
          <p:cNvGrpSpPr>
            <a:grpSpLocks/>
          </p:cNvGrpSpPr>
          <p:nvPr/>
        </p:nvGrpSpPr>
        <p:grpSpPr bwMode="auto">
          <a:xfrm>
            <a:off x="6900863" y="3400425"/>
            <a:ext cx="1098550" cy="781050"/>
            <a:chOff x="5412945" y="3105151"/>
            <a:chExt cx="1099435" cy="781049"/>
          </a:xfrm>
        </p:grpSpPr>
        <p:sp>
          <p:nvSpPr>
            <p:cNvPr id="84" name="Rounded Rectangle 8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5"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2" name="Group 85"/>
          <p:cNvGrpSpPr>
            <a:grpSpLocks/>
          </p:cNvGrpSpPr>
          <p:nvPr/>
        </p:nvGrpSpPr>
        <p:grpSpPr bwMode="auto">
          <a:xfrm>
            <a:off x="7205663" y="3279775"/>
            <a:ext cx="1098550" cy="781050"/>
            <a:chOff x="5412945" y="3105151"/>
            <a:chExt cx="1099435" cy="781049"/>
          </a:xfrm>
        </p:grpSpPr>
        <p:sp>
          <p:nvSpPr>
            <p:cNvPr id="87" name="Rounded Rectangle 8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8"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3" name="Group 88"/>
          <p:cNvGrpSpPr>
            <a:grpSpLocks/>
          </p:cNvGrpSpPr>
          <p:nvPr/>
        </p:nvGrpSpPr>
        <p:grpSpPr bwMode="auto">
          <a:xfrm>
            <a:off x="7545388" y="3159125"/>
            <a:ext cx="1100137" cy="781050"/>
            <a:chOff x="5412945" y="3105151"/>
            <a:chExt cx="1099435" cy="781049"/>
          </a:xfrm>
        </p:grpSpPr>
        <p:sp>
          <p:nvSpPr>
            <p:cNvPr id="90" name="Rounded Rectangle 8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Cell</a:t>
              </a:r>
            </a:p>
          </p:txBody>
        </p:sp>
        <p:sp>
          <p:nvSpPr>
            <p:cNvPr id="91" name="Oval 170"/>
            <p:cNvSpPr/>
            <p:nvPr/>
          </p:nvSpPr>
          <p:spPr>
            <a:xfrm>
              <a:off x="5476404" y="3213101"/>
              <a:ext cx="225281"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92" name="TextBox 91"/>
          <p:cNvSpPr txBox="1">
            <a:spLocks noChangeArrowheads="1"/>
          </p:cNvSpPr>
          <p:nvPr/>
        </p:nvSpPr>
        <p:spPr bwMode="auto">
          <a:xfrm>
            <a:off x="2546350" y="1898650"/>
            <a:ext cx="908050" cy="276225"/>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chemeClr val="bg1"/>
                </a:solidFill>
              </a:rPr>
              <a:t>+ app MD</a:t>
            </a:r>
          </a:p>
        </p:txBody>
      </p:sp>
      <p:sp>
        <p:nvSpPr>
          <p:cNvPr id="93" name="Diamond 87"/>
          <p:cNvSpPr/>
          <p:nvPr/>
        </p:nvSpPr>
        <p:spPr>
          <a:xfrm>
            <a:off x="2465388" y="195103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4" name="Diamond 87"/>
          <p:cNvSpPr/>
          <p:nvPr/>
        </p:nvSpPr>
        <p:spPr>
          <a:xfrm>
            <a:off x="5360988" y="163988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95" name="Group 94"/>
          <p:cNvGrpSpPr>
            <a:grpSpLocks/>
          </p:cNvGrpSpPr>
          <p:nvPr/>
        </p:nvGrpSpPr>
        <p:grpSpPr bwMode="auto">
          <a:xfrm>
            <a:off x="7723188" y="3513138"/>
            <a:ext cx="695325" cy="307975"/>
            <a:chOff x="5580893" y="3459283"/>
            <a:chExt cx="695408" cy="307777"/>
          </a:xfrm>
        </p:grpSpPr>
        <p:sp>
          <p:nvSpPr>
            <p:cNvPr id="96" name="Rectangle 102"/>
            <p:cNvSpPr/>
            <p:nvPr/>
          </p:nvSpPr>
          <p:spPr>
            <a:xfrm>
              <a:off x="5825397" y="3468802"/>
              <a:ext cx="201636" cy="2459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36" name="TextBox 96"/>
            <p:cNvSpPr txBox="1">
              <a:spLocks noChangeArrowheads="1"/>
            </p:cNvSpPr>
            <p:nvPr/>
          </p:nvSpPr>
          <p:spPr bwMode="auto">
            <a:xfrm>
              <a:off x="5580893"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sp>
          <p:nvSpPr>
            <p:cNvPr id="51237" name="TextBox 97"/>
            <p:cNvSpPr txBox="1">
              <a:spLocks noChangeArrowheads="1"/>
            </p:cNvSpPr>
            <p:nvPr/>
          </p:nvSpPr>
          <p:spPr bwMode="auto">
            <a:xfrm>
              <a:off x="5971886"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grpSp>
      <p:sp>
        <p:nvSpPr>
          <p:cNvPr id="99" name="Teardrop 98"/>
          <p:cNvSpPr/>
          <p:nvPr/>
        </p:nvSpPr>
        <p:spPr>
          <a:xfrm rot="18900000">
            <a:off x="8374063" y="3622675"/>
            <a:ext cx="152400" cy="15398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0" name="Teardrop 99"/>
          <p:cNvSpPr/>
          <p:nvPr/>
        </p:nvSpPr>
        <p:spPr>
          <a:xfrm rot="18900000">
            <a:off x="5603875" y="1700213"/>
            <a:ext cx="152400" cy="152400"/>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1" name="TextBox 100"/>
          <p:cNvSpPr txBox="1">
            <a:spLocks noChangeArrowheads="1"/>
          </p:cNvSpPr>
          <p:nvPr/>
        </p:nvSpPr>
        <p:spPr bwMode="auto">
          <a:xfrm>
            <a:off x="7620000" y="1489075"/>
            <a:ext cx="985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102" name="Rounded Rectangle 101"/>
          <p:cNvSpPr/>
          <p:nvPr/>
        </p:nvSpPr>
        <p:spPr>
          <a:xfrm>
            <a:off x="4927600" y="2795588"/>
            <a:ext cx="3759200" cy="157003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2" tIns="45716" rIns="91432" bIns="45716" anchorCtr="1"/>
          <a:lstStyle/>
          <a:p>
            <a:pPr algn="ctr">
              <a:defRPr/>
            </a:pPr>
            <a:r>
              <a:rPr lang="en-US" sz="1600" dirty="0">
                <a:solidFill>
                  <a:schemeClr val="tx1">
                    <a:lumMod val="60000"/>
                    <a:lumOff val="40000"/>
                  </a:schemeClr>
                </a:solidFill>
              </a:rPr>
              <a:t>Container Management - DIEGO</a:t>
            </a:r>
          </a:p>
        </p:txBody>
      </p:sp>
      <p:sp>
        <p:nvSpPr>
          <p:cNvPr id="51232" name="Shape 1202"/>
          <p:cNvSpPr>
            <a:spLocks noChangeArrowheads="1"/>
          </p:cNvSpPr>
          <p:nvPr/>
        </p:nvSpPr>
        <p:spPr bwMode="auto">
          <a:xfrm>
            <a:off x="5311775" y="3495675"/>
            <a:ext cx="847725" cy="444500"/>
          </a:xfrm>
          <a:prstGeom prst="roundRect">
            <a:avLst>
              <a:gd name="adj" fmla="val 4579"/>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319993" tIns="0" rIns="0" bIns="0" anchor="ctr"/>
          <a:lstStyle/>
          <a:p>
            <a:pPr>
              <a:buSzPct val="25000"/>
            </a:pPr>
            <a:r>
              <a:rPr lang="en-US" sz="1200" b="1">
                <a:solidFill>
                  <a:srgbClr val="FFFFFF"/>
                </a:solidFill>
              </a:rPr>
              <a:t>Brain</a:t>
            </a:r>
          </a:p>
        </p:txBody>
      </p:sp>
      <p:sp>
        <p:nvSpPr>
          <p:cNvPr id="104" name="Shape 1203"/>
          <p:cNvSpPr/>
          <p:nvPr/>
        </p:nvSpPr>
        <p:spPr>
          <a:xfrm>
            <a:off x="5348288" y="3603625"/>
            <a:ext cx="265112" cy="261938"/>
          </a:xfrm>
          <a:prstGeom prst="quadArrow">
            <a:avLst>
              <a:gd name="adj1" fmla="val 22500"/>
              <a:gd name="adj2" fmla="val 22500"/>
              <a:gd name="adj3" fmla="val 22500"/>
            </a:avLst>
          </a:prstGeom>
          <a:solidFill>
            <a:schemeClr val="lt1"/>
          </a:solidFill>
          <a:ln>
            <a:noFill/>
          </a:ln>
        </p:spPr>
        <p:txBody>
          <a:bodyPr lIns="91417" tIns="45696" rIns="91417" bIns="45696" anchor="ctr"/>
          <a:lstStyle/>
          <a:p>
            <a:pPr algn="ctr">
              <a:defRPr/>
            </a:pPr>
            <a:endParaRPr>
              <a:solidFill>
                <a:schemeClr val="lt1"/>
              </a:solidFill>
              <a:latin typeface="Arial"/>
              <a:ea typeface="Arial"/>
              <a:cs typeface="Arial"/>
              <a:sym typeface="Arial"/>
            </a:endParaRPr>
          </a:p>
        </p:txBody>
      </p:sp>
      <p:sp>
        <p:nvSpPr>
          <p:cNvPr id="51234" name="Shape 672"/>
          <p:cNvSpPr>
            <a:spLocks noChangeArrowheads="1"/>
          </p:cNvSpPr>
          <p:nvPr/>
        </p:nvSpPr>
        <p:spPr bwMode="auto">
          <a:xfrm>
            <a:off x="4237038" y="1098550"/>
            <a:ext cx="4649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696" rIns="91417" bIns="45696"/>
          <a:lstStyle/>
          <a:p>
            <a:pPr algn="ctr">
              <a:buSzPct val="25000"/>
            </a:pPr>
            <a:r>
              <a:rPr lang="en-US" sz="1600" b="1">
                <a:solidFill>
                  <a:srgbClr val="10253F"/>
                </a:solidFill>
                <a:latin typeface="Roboto" charset="0"/>
                <a:cs typeface="Roboto" charset="0"/>
                <a:sym typeface="Roboto" charset="0"/>
              </a:rPr>
              <a:t>Platform Runtime (Elastic Runtime)</a:t>
            </a:r>
          </a:p>
        </p:txBody>
      </p:sp>
    </p:spTree>
    <p:extLst>
      <p:ext uri="{BB962C8B-B14F-4D97-AF65-F5344CB8AC3E}">
        <p14:creationId xmlns:p14="http://schemas.microsoft.com/office/powerpoint/2010/main" val="3702620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par>
                                <p:cTn id="13" presetID="0" presetClass="path" presetSubtype="0" accel="50000" decel="50000" fill="hold"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3"/>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92"/>
                                        </p:tgtEl>
                                        <p:attrNameLst>
                                          <p:attrName>ppt_x</p:attrName>
                                          <p:attrName>ppt_y</p:attrName>
                                        </p:attrNameLst>
                                      </p:cBhvr>
                                      <p:rCtr x="21858" y="277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dissolve">
                                      <p:cBhvr>
                                        <p:cTn id="21" dur="500"/>
                                        <p:tgtEl>
                                          <p:spTgt spid="64">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right)">
                                      <p:cBhvr>
                                        <p:cTn id="28" dur="500"/>
                                        <p:tgtEl>
                                          <p:spTgt spid="73"/>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4">
                                            <p:txEl>
                                              <p:pRg st="1" end="1"/>
                                            </p:txEl>
                                          </p:spTgt>
                                        </p:tgtEl>
                                        <p:attrNameLst>
                                          <p:attrName>style.visibility</p:attrName>
                                        </p:attrNameLst>
                                      </p:cBhvr>
                                      <p:to>
                                        <p:strVal val="visible"/>
                                      </p:to>
                                    </p:set>
                                    <p:animEffect transition="in" filter="dissolve">
                                      <p:cBhvr>
                                        <p:cTn id="37" dur="500"/>
                                        <p:tgtEl>
                                          <p:spTgt spid="64">
                                            <p:txEl>
                                              <p:pRg st="1" end="1"/>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37" presetClass="path" presetSubtype="0" accel="50000" decel="50000" fill="hold"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4"/>
                                        </p:tgtEl>
                                        <p:attrNameLst>
                                          <p:attrName>ppt_x</p:attrName>
                                          <p:attrName>ppt_y</p:attrName>
                                        </p:attrNameLst>
                                      </p:cBhvr>
                                      <p:rCtr x="6948" y="21351"/>
                                    </p:animMotion>
                                  </p:childTnLst>
                                </p:cTn>
                              </p:par>
                            </p:childTnLst>
                          </p:cTn>
                        </p:par>
                        <p:par>
                          <p:cTn id="42" fill="hold" nodeType="afterGroup">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nodeType="afterGroup">
                            <p:stCondLst>
                              <p:cond delay="2500"/>
                            </p:stCondLst>
                            <p:childTnLst>
                              <p:par>
                                <p:cTn id="47" presetID="1" presetClass="entr" presetSubtype="0" fill="hold" nodeType="after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childTnLst>
                          </p:cTn>
                        </p:par>
                        <p:par>
                          <p:cTn id="49" fill="hold" nodeType="afterGroup">
                            <p:stCondLst>
                              <p:cond delay="2500"/>
                            </p:stCondLst>
                            <p:childTnLst>
                              <p:par>
                                <p:cTn id="50" presetID="37" presetClass="path" presetSubtype="0" accel="50000" decel="50000" fill="hold"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9"/>
                                        </p:tgtEl>
                                        <p:attrNameLst>
                                          <p:attrName>ppt_x</p:attrName>
                                          <p:attrName>ppt_y</p:attrName>
                                        </p:attrNameLst>
                                      </p:cBhvr>
                                      <p:rCtr x="-14452" y="-18760"/>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4">
                                            <p:txEl>
                                              <p:pRg st="2" end="2"/>
                                            </p:txEl>
                                          </p:spTgt>
                                        </p:tgtEl>
                                        <p:attrNameLst>
                                          <p:attrName>style.visibility</p:attrName>
                                        </p:attrNameLst>
                                      </p:cBhvr>
                                      <p:to>
                                        <p:strVal val="visible"/>
                                      </p:to>
                                    </p:set>
                                    <p:animEffect transition="in" filter="dissolve">
                                      <p:cBhvr>
                                        <p:cTn id="56" dur="500"/>
                                        <p:tgtEl>
                                          <p:spTgt spid="64">
                                            <p:txEl>
                                              <p:pRg st="2" end="2"/>
                                            </p:txEl>
                                          </p:spTgt>
                                        </p:tgtEl>
                                      </p:cBhvr>
                                    </p:animEffec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50" presetClass="path" presetSubtype="0" accel="50000" decel="50000" fill="hold"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100"/>
                                        </p:tgtEl>
                                        <p:attrNameLst>
                                          <p:attrName>ppt_x</p:attrName>
                                          <p:attrName>ppt_y</p:attrName>
                                        </p:attrNameLst>
                                      </p:cBhvr>
                                      <p:rCtr x="1459" y="21444"/>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64">
                                            <p:txEl>
                                              <p:pRg st="3" end="3"/>
                                            </p:txEl>
                                          </p:spTgt>
                                        </p:tgtEl>
                                        <p:attrNameLst>
                                          <p:attrName>style.visibility</p:attrName>
                                        </p:attrNameLst>
                                      </p:cBhvr>
                                      <p:to>
                                        <p:strVal val="visible"/>
                                      </p:to>
                                    </p:set>
                                    <p:animEffect transition="in" filter="dissolve">
                                      <p:cBhvr>
                                        <p:cTn id="65"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64" grpId="0" build="p"/>
      <p:bldP spid="72" grpId="0" animBg="1"/>
      <p:bldP spid="73" grpId="0" animBg="1"/>
      <p:bldP spid="92" grpId="0"/>
      <p:bldP spid="10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79481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1425791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1238" y="-361557"/>
            <a:ext cx="7421723" cy="5505057"/>
          </a:xfrm>
          <a:prstGeom prst="rect">
            <a:avLst/>
          </a:prstGeom>
        </p:spPr>
      </p:pic>
    </p:spTree>
    <p:extLst>
      <p:ext uri="{BB962C8B-B14F-4D97-AF65-F5344CB8AC3E}">
        <p14:creationId xmlns:p14="http://schemas.microsoft.com/office/powerpoint/2010/main" val="35523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78075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dirty="0">
                <a:solidFill>
                  <a:srgbClr val="FFFFFF"/>
                </a:solidFill>
                <a:cs typeface="Helvetica Neue Thin" charset="0"/>
              </a:rPr>
              <a:t>resource isolation</a:t>
            </a:r>
            <a:endParaRPr lang="en-US" sz="700" dirty="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chemeClr val="accent4">
                  <a:lumMod val="20000"/>
                  <a:lumOff val="8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3810266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182383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76</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smtClean="0">
                <a:solidFill>
                  <a:srgbClr val="2C95DD"/>
                </a:solidFill>
              </a:rPr>
              <a:t>Cloud Foundry: An Application-centric Platform </a:t>
            </a:r>
            <a:r>
              <a:rPr lang="en-US" sz="3200" dirty="0">
                <a:solidFill>
                  <a:srgbClr val="2C95DD"/>
                </a:solidFill>
              </a:rPr>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473816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1921588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sp>
        <p:nvSpPr>
          <p:cNvPr id="6" name="AutoShape 1"/>
          <p:cNvSpPr>
            <a:spLocks noChangeArrowheads="1"/>
          </p:cNvSpPr>
          <p:nvPr/>
        </p:nvSpPr>
        <p:spPr bwMode="auto">
          <a:xfrm>
            <a:off x="330580" y="289781"/>
            <a:ext cx="8509145" cy="3406318"/>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grpSp>
        <p:nvGrpSpPr>
          <p:cNvPr id="272" name="Group 271"/>
          <p:cNvGrpSpPr/>
          <p:nvPr/>
        </p:nvGrpSpPr>
        <p:grpSpPr>
          <a:xfrm>
            <a:off x="2017341" y="415002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7"/>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32" name="Rounded Rectangle 131"/>
          <p:cNvSpPr/>
          <p:nvPr/>
        </p:nvSpPr>
        <p:spPr>
          <a:xfrm>
            <a:off x="1352068" y="2989842"/>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90200" y="903752"/>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63764" y="3002361"/>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9" name="AutoShape 3"/>
          <p:cNvSpPr>
            <a:spLocks noChangeArrowheads="1"/>
          </p:cNvSpPr>
          <p:nvPr/>
        </p:nvSpPr>
        <p:spPr bwMode="auto">
          <a:xfrm>
            <a:off x="6667794" y="458711"/>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8569" y="1489114"/>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732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05" name="Picture 104"/>
          <p:cNvPicPr>
            <a:picLocks noChangeAspect="1"/>
          </p:cNvPicPr>
          <p:nvPr/>
        </p:nvPicPr>
        <p:blipFill>
          <a:blip r:embed="rId3" cstate="print"/>
          <a:srcRect b="-4013"/>
          <a:stretch>
            <a:fillRect/>
          </a:stretch>
        </p:blipFill>
        <p:spPr bwMode="auto">
          <a:xfrm>
            <a:off x="6409844" y="4120592"/>
            <a:ext cx="999278" cy="703728"/>
          </a:xfrm>
          <a:prstGeom prst="rect">
            <a:avLst/>
          </a:prstGeom>
          <a:noFill/>
          <a:ln w="9525">
            <a:noFill/>
            <a:miter lim="800000"/>
            <a:headEnd/>
            <a:tailEnd/>
          </a:ln>
        </p:spPr>
      </p:pic>
      <p:pic>
        <p:nvPicPr>
          <p:cNvPr id="104"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97" y="4299491"/>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Tree>
    <p:extLst>
      <p:ext uri="{BB962C8B-B14F-4D97-AF65-F5344CB8AC3E}">
        <p14:creationId xmlns:p14="http://schemas.microsoft.com/office/powerpoint/2010/main" val="206238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Title 1"/>
          <p:cNvSpPr>
            <a:spLocks noGrp="1"/>
          </p:cNvSpPr>
          <p:nvPr>
            <p:ph type="title"/>
          </p:nvPr>
        </p:nvSpPr>
        <p:spPr>
          <a:xfrm>
            <a:off x="1260324" y="164193"/>
            <a:ext cx="7283752" cy="857250"/>
          </a:xfrm>
        </p:spPr>
        <p:txBody>
          <a:bodyPr/>
          <a:lstStyle/>
          <a:p>
            <a:r>
              <a:rPr lang="en-US" sz="3200" dirty="0" smtClean="0">
                <a:solidFill>
                  <a:srgbClr val="2C95DD"/>
                </a:solidFill>
              </a:rPr>
              <a:t>Deploying Apps Shouldn’t </a:t>
            </a:r>
            <a:r>
              <a:rPr lang="en-US" sz="3200" dirty="0">
                <a:solidFill>
                  <a:srgbClr val="2C95DD"/>
                </a:solidFill>
              </a:rPr>
              <a:t>B</a:t>
            </a:r>
            <a:r>
              <a:rPr lang="en-US" sz="3200" dirty="0" smtClean="0">
                <a:solidFill>
                  <a:srgbClr val="2C95DD"/>
                </a:solidFill>
              </a:rPr>
              <a:t>e Painful</a:t>
            </a:r>
            <a:endParaRPr lang="en-US" sz="3200" dirty="0">
              <a:solidFill>
                <a:schemeClr val="bg2"/>
              </a:solidFill>
              <a:latin typeface="Arial" charset="0"/>
            </a:endParaRPr>
          </a:p>
        </p:txBody>
      </p:sp>
      <p:sp>
        <p:nvSpPr>
          <p:cNvPr id="47106" name="Content Placeholder 2"/>
          <p:cNvSpPr>
            <a:spLocks noGrp="1"/>
          </p:cNvSpPr>
          <p:nvPr>
            <p:ph sz="half" idx="1"/>
          </p:nvPr>
        </p:nvSpPr>
        <p:spPr>
          <a:xfrm>
            <a:off x="457200" y="1021443"/>
            <a:ext cx="4038600" cy="3717925"/>
          </a:xfrm>
        </p:spPr>
        <p:txBody>
          <a:bodyPr/>
          <a:lstStyle/>
          <a:p>
            <a:pPr marL="0" indent="0" algn="ctr">
              <a:buFont typeface="Arial" charset="0"/>
              <a:buNone/>
            </a:pPr>
            <a:r>
              <a:rPr lang="en-US" sz="3200" b="1" dirty="0">
                <a:solidFill>
                  <a:srgbClr val="FFFFFF"/>
                </a:solidFill>
                <a:latin typeface="Arial" charset="0"/>
              </a:rPr>
              <a:t>Traditional</a:t>
            </a:r>
          </a:p>
          <a:p>
            <a:pPr marL="0" indent="0" algn="ctr">
              <a:buFont typeface="Arial" charset="0"/>
              <a:buNone/>
            </a:pPr>
            <a:r>
              <a:rPr lang="en-US" sz="1800" dirty="0">
                <a:solidFill>
                  <a:srgbClr val="FFFFFF"/>
                </a:solidFill>
                <a:latin typeface="Arial" charset="0"/>
              </a:rPr>
              <a:t>Create a VM</a:t>
            </a:r>
          </a:p>
          <a:p>
            <a:pPr marL="0" indent="0" algn="ctr">
              <a:buFont typeface="Arial" charset="0"/>
              <a:buNone/>
            </a:pPr>
            <a:r>
              <a:rPr lang="en-US" sz="1800" dirty="0">
                <a:solidFill>
                  <a:srgbClr val="FFFFFF"/>
                </a:solidFill>
                <a:latin typeface="Arial" charset="0"/>
              </a:rPr>
              <a:t>Install JDK</a:t>
            </a:r>
          </a:p>
          <a:p>
            <a:pPr marL="0" indent="0" algn="ctr">
              <a:buFont typeface="Arial" charset="0"/>
              <a:buNone/>
            </a:pPr>
            <a:r>
              <a:rPr lang="en-US" sz="1800" dirty="0">
                <a:solidFill>
                  <a:srgbClr val="FFFFFF"/>
                </a:solidFill>
                <a:latin typeface="Arial" charset="0"/>
              </a:rPr>
              <a:t>Install Tomcat</a:t>
            </a:r>
          </a:p>
          <a:p>
            <a:pPr marL="0" indent="0" algn="ctr">
              <a:buFont typeface="Arial" charset="0"/>
              <a:buNone/>
            </a:pPr>
            <a:r>
              <a:rPr lang="en-US" sz="1800" dirty="0">
                <a:solidFill>
                  <a:srgbClr val="FFFFFF"/>
                </a:solidFill>
                <a:latin typeface="Arial" charset="0"/>
              </a:rPr>
              <a:t>Deploy Application</a:t>
            </a:r>
          </a:p>
          <a:p>
            <a:pPr marL="0" indent="0" algn="ctr">
              <a:buFont typeface="Arial" charset="0"/>
              <a:buNone/>
            </a:pPr>
            <a:r>
              <a:rPr lang="en-US" sz="1800" dirty="0">
                <a:solidFill>
                  <a:srgbClr val="FFFFFF"/>
                </a:solidFill>
                <a:latin typeface="Arial" charset="0"/>
              </a:rPr>
              <a:t>Configure Load Balancer</a:t>
            </a:r>
          </a:p>
          <a:p>
            <a:pPr marL="0" indent="0" algn="ctr">
              <a:buFont typeface="Arial" charset="0"/>
              <a:buNone/>
            </a:pPr>
            <a:r>
              <a:rPr lang="en-US" sz="1800" dirty="0">
                <a:solidFill>
                  <a:srgbClr val="FFFFFF"/>
                </a:solidFill>
                <a:latin typeface="Arial" charset="0"/>
              </a:rPr>
              <a:t>Configure DNS</a:t>
            </a:r>
          </a:p>
          <a:p>
            <a:pPr marL="0" indent="0" algn="ctr">
              <a:buFont typeface="Arial" charset="0"/>
              <a:buNone/>
            </a:pPr>
            <a:r>
              <a:rPr lang="en-US" sz="1800" dirty="0">
                <a:solidFill>
                  <a:srgbClr val="FFFFFF"/>
                </a:solidFill>
                <a:latin typeface="Arial" charset="0"/>
              </a:rPr>
              <a:t>Configure Firewall </a:t>
            </a:r>
          </a:p>
          <a:p>
            <a:pPr marL="0" indent="0" algn="ctr">
              <a:buFont typeface="Arial" charset="0"/>
              <a:buNone/>
            </a:pPr>
            <a:r>
              <a:rPr lang="en-US" sz="1800" dirty="0">
                <a:solidFill>
                  <a:srgbClr val="FFFFFF"/>
                </a:solidFill>
                <a:latin typeface="Arial" charset="0"/>
              </a:rPr>
              <a:t>Configure Monitoring</a:t>
            </a:r>
          </a:p>
          <a:p>
            <a:pPr marL="0" indent="0" algn="ctr">
              <a:buFont typeface="Arial" charset="0"/>
              <a:buNone/>
            </a:pPr>
            <a:r>
              <a:rPr lang="en-US" sz="1800" dirty="0">
                <a:solidFill>
                  <a:srgbClr val="FFFFFF"/>
                </a:solidFill>
                <a:latin typeface="Arial" charset="0"/>
              </a:rPr>
              <a:t>Configure Logging</a:t>
            </a:r>
          </a:p>
        </p:txBody>
      </p:sp>
      <p:sp>
        <p:nvSpPr>
          <p:cNvPr id="47107" name="Content Placeholder 3"/>
          <p:cNvSpPr>
            <a:spLocks noGrp="1"/>
          </p:cNvSpPr>
          <p:nvPr>
            <p:ph sz="half" idx="2"/>
          </p:nvPr>
        </p:nvSpPr>
        <p:spPr>
          <a:xfrm>
            <a:off x="4648200" y="1021443"/>
            <a:ext cx="4038600" cy="3717925"/>
          </a:xfrm>
        </p:spPr>
        <p:txBody>
          <a:bodyPr/>
          <a:lstStyle/>
          <a:p>
            <a:pPr marL="0" indent="0" algn="ctr">
              <a:buFont typeface="Arial" charset="0"/>
              <a:buNone/>
            </a:pPr>
            <a:r>
              <a:rPr lang="en-US" sz="3200" b="1" dirty="0">
                <a:solidFill>
                  <a:srgbClr val="FFFFFF"/>
                </a:solidFill>
                <a:latin typeface="Arial" charset="0"/>
              </a:rPr>
              <a:t>Pivotal Cloud Foundry</a:t>
            </a:r>
          </a:p>
          <a:p>
            <a:pPr marL="0" indent="0" algn="ctr">
              <a:buFont typeface="Arial" charset="0"/>
              <a:buNone/>
            </a:pPr>
            <a:endParaRPr lang="en-US" b="1" dirty="0">
              <a:solidFill>
                <a:srgbClr val="FFFFFF"/>
              </a:solidFill>
              <a:latin typeface="Arial" charset="0"/>
            </a:endParaRPr>
          </a:p>
          <a:p>
            <a:pPr marL="0" indent="0" algn="ctr">
              <a:buFont typeface="Arial" charset="0"/>
              <a:buNone/>
            </a:pPr>
            <a:r>
              <a:rPr lang="en-US" sz="1800" dirty="0" err="1">
                <a:solidFill>
                  <a:srgbClr val="FFFFFF"/>
                </a:solidFill>
                <a:latin typeface="Arial" charset="0"/>
              </a:rPr>
              <a:t>cf</a:t>
            </a:r>
            <a:r>
              <a:rPr lang="en-US" sz="1800" dirty="0">
                <a:solidFill>
                  <a:srgbClr val="FFFFFF"/>
                </a:solidFill>
                <a:latin typeface="Arial" charset="0"/>
              </a:rPr>
              <a:t> push</a:t>
            </a:r>
          </a:p>
        </p:txBody>
      </p:sp>
    </p:spTree>
    <p:extLst>
      <p:ext uri="{BB962C8B-B14F-4D97-AF65-F5344CB8AC3E}">
        <p14:creationId xmlns:p14="http://schemas.microsoft.com/office/powerpoint/2010/main" val="2229417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
        <p:nvSpPr>
          <p:cNvPr id="18" name="Title 1"/>
          <p:cNvSpPr txBox="1">
            <a:spLocks/>
          </p:cNvSpPr>
          <p:nvPr/>
        </p:nvSpPr>
        <p:spPr>
          <a:xfrm>
            <a:off x="2177143" y="24863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Staging and </a:t>
            </a:r>
            <a:r>
              <a:rPr lang="en-US" sz="3200" dirty="0" err="1" smtClean="0">
                <a:solidFill>
                  <a:srgbClr val="2C95DD"/>
                </a:solidFill>
              </a:rPr>
              <a:t>Buildpacks</a:t>
            </a:r>
            <a:endParaRPr lang="en-US" sz="3200" dirty="0">
              <a:solidFill>
                <a:schemeClr val="bg2"/>
              </a:solidFill>
              <a:latin typeface="Arial" charset="0"/>
            </a:endParaRPr>
          </a:p>
        </p:txBody>
      </p:sp>
    </p:spTree>
    <p:extLst>
      <p:ext uri="{BB962C8B-B14F-4D97-AF65-F5344CB8AC3E}">
        <p14:creationId xmlns:p14="http://schemas.microsoft.com/office/powerpoint/2010/main" val="4028996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582191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z="2800">
                <a:latin typeface="Arial" charset="0"/>
              </a:rPr>
              <a:t>Service Broker</a:t>
            </a:r>
          </a:p>
        </p:txBody>
      </p:sp>
      <p:sp>
        <p:nvSpPr>
          <p:cNvPr id="20482" name="Text Placeholder 2"/>
          <p:cNvSpPr>
            <a:spLocks noGrp="1"/>
          </p:cNvSpPr>
          <p:nvPr>
            <p:ph sz="half" idx="1"/>
          </p:nvPr>
        </p:nvSpPr>
        <p:spPr>
          <a:xfrm>
            <a:off x="457200" y="876300"/>
            <a:ext cx="4038600" cy="3717925"/>
          </a:xfrm>
        </p:spPr>
        <p:txBody>
          <a:bodyPr/>
          <a:lstStyle/>
          <a:p>
            <a:r>
              <a:rPr lang="en-US">
                <a:latin typeface="Arial" charset="0"/>
              </a:rPr>
              <a:t>Flexible, RESTful API</a:t>
            </a:r>
          </a:p>
          <a:p>
            <a:endParaRPr lang="en-US">
              <a:latin typeface="Arial" charset="0"/>
            </a:endParaRPr>
          </a:p>
          <a:p>
            <a:r>
              <a:rPr lang="en-US">
                <a:latin typeface="Arial" charset="0"/>
              </a:rPr>
              <a:t>Allows Service Authors to provide self-provisioning Services to developers</a:t>
            </a:r>
          </a:p>
        </p:txBody>
      </p:sp>
      <p:cxnSp>
        <p:nvCxnSpPr>
          <p:cNvPr id="4" name="Shape 628"/>
          <p:cNvCxnSpPr/>
          <p:nvPr/>
        </p:nvCxnSpPr>
        <p:spPr>
          <a:xfrm>
            <a:off x="5313363" y="2141538"/>
            <a:ext cx="1311275" cy="1165225"/>
          </a:xfrm>
          <a:prstGeom prst="straightConnector1">
            <a:avLst/>
          </a:prstGeom>
          <a:noFill/>
          <a:ln w="12700" cap="flat" cmpd="sng">
            <a:solidFill>
              <a:schemeClr val="tx1">
                <a:lumMod val="60000"/>
                <a:lumOff val="40000"/>
              </a:schemeClr>
            </a:solidFill>
            <a:prstDash val="solid"/>
            <a:round/>
            <a:headEnd type="none" w="med" len="med"/>
            <a:tailEnd type="stealth" w="lg" len="lg"/>
          </a:ln>
        </p:spPr>
      </p:cxnSp>
      <p:grpSp>
        <p:nvGrpSpPr>
          <p:cNvPr id="20484" name="Shape 612"/>
          <p:cNvGrpSpPr>
            <a:grpSpLocks/>
          </p:cNvGrpSpPr>
          <p:nvPr/>
        </p:nvGrpSpPr>
        <p:grpSpPr bwMode="auto">
          <a:xfrm>
            <a:off x="5895975" y="2894013"/>
            <a:ext cx="1600200" cy="774700"/>
            <a:chOff x="6908803" y="3335862"/>
            <a:chExt cx="1600198" cy="775848"/>
          </a:xfrm>
        </p:grpSpPr>
        <p:sp>
          <p:nvSpPr>
            <p:cNvPr id="20499" name="Shape 613"/>
            <p:cNvSpPr>
              <a:spLocks noChangeArrowheads="1"/>
            </p:cNvSpPr>
            <p:nvPr/>
          </p:nvSpPr>
          <p:spPr bwMode="auto">
            <a:xfrm>
              <a:off x="6908803" y="3335862"/>
              <a:ext cx="1600198" cy="775848"/>
            </a:xfrm>
            <a:prstGeom prst="roundRect">
              <a:avLst>
                <a:gd name="adj" fmla="val 2037"/>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lstStyle/>
            <a:p>
              <a:pPr algn="ctr">
                <a:buClr>
                  <a:srgbClr val="F2F2F2"/>
                </a:buClr>
                <a:buSzPct val="25000"/>
                <a:buFont typeface="Calibri" charset="0"/>
                <a:buNone/>
              </a:pPr>
              <a:r>
                <a:rPr lang="en-US" sz="1200">
                  <a:solidFill>
                    <a:srgbClr val="F2F2F2"/>
                  </a:solidFill>
                  <a:latin typeface="Calibri" charset="0"/>
                  <a:cs typeface="Calibri" charset="0"/>
                  <a:sym typeface="Calibri" charset="0"/>
                </a:rPr>
                <a:t>CELL</a:t>
              </a:r>
            </a:p>
          </p:txBody>
        </p:sp>
        <p:sp>
          <p:nvSpPr>
            <p:cNvPr id="20500" name="Shape 614"/>
            <p:cNvSpPr>
              <a:spLocks noChangeArrowheads="1"/>
            </p:cNvSpPr>
            <p:nvPr/>
          </p:nvSpPr>
          <p:spPr bwMode="auto">
            <a:xfrm>
              <a:off x="6975421" y="3738232"/>
              <a:ext cx="1460472" cy="269210"/>
            </a:xfrm>
            <a:prstGeom prst="roundRect">
              <a:avLst>
                <a:gd name="adj" fmla="val 10426"/>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Apps</a:t>
              </a:r>
            </a:p>
          </p:txBody>
        </p:sp>
        <p:sp>
          <p:nvSpPr>
            <p:cNvPr id="8" name="Shape 615"/>
            <p:cNvSpPr/>
            <p:nvPr/>
          </p:nvSpPr>
          <p:spPr>
            <a:xfrm>
              <a:off x="8210551" y="3768302"/>
              <a:ext cx="179388" cy="208270"/>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9" name="Shape 616"/>
            <p:cNvSpPr/>
            <p:nvPr/>
          </p:nvSpPr>
          <p:spPr>
            <a:xfrm>
              <a:off x="8272464" y="3366069"/>
              <a:ext cx="174625" cy="189193"/>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900">
                <a:solidFill>
                  <a:schemeClr val="lt1"/>
                </a:solidFill>
                <a:latin typeface="Arial"/>
                <a:ea typeface="Arial"/>
                <a:cs typeface="Arial"/>
                <a:sym typeface="Arial"/>
                <a:rtl val="0"/>
              </a:endParaRPr>
            </a:p>
          </p:txBody>
        </p:sp>
      </p:grpSp>
      <p:grpSp>
        <p:nvGrpSpPr>
          <p:cNvPr id="20485" name="Shape 617"/>
          <p:cNvGrpSpPr>
            <a:grpSpLocks/>
          </p:cNvGrpSpPr>
          <p:nvPr/>
        </p:nvGrpSpPr>
        <p:grpSpPr bwMode="auto">
          <a:xfrm>
            <a:off x="6932613" y="1576388"/>
            <a:ext cx="1612900" cy="568325"/>
            <a:chOff x="5473457" y="2094582"/>
            <a:chExt cx="1613145" cy="568474"/>
          </a:xfrm>
        </p:grpSpPr>
        <p:sp>
          <p:nvSpPr>
            <p:cNvPr id="20495" name="Shape 618"/>
            <p:cNvSpPr>
              <a:spLocks noChangeArrowheads="1"/>
            </p:cNvSpPr>
            <p:nvPr/>
          </p:nvSpPr>
          <p:spPr bwMode="auto">
            <a:xfrm>
              <a:off x="5473457" y="2094582"/>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496" name="Shape 619"/>
            <p:cNvSpPr>
              <a:spLocks noChangeArrowheads="1"/>
            </p:cNvSpPr>
            <p:nvPr/>
          </p:nvSpPr>
          <p:spPr bwMode="auto">
            <a:xfrm>
              <a:off x="5473457" y="2390913"/>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13" name="Shape 620"/>
            <p:cNvSpPr/>
            <p:nvPr/>
          </p:nvSpPr>
          <p:spPr>
            <a:xfrm>
              <a:off x="6829388" y="2131104"/>
              <a:ext cx="193704" cy="193726"/>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4" name="Shape 621"/>
            <p:cNvSpPr/>
            <p:nvPr/>
          </p:nvSpPr>
          <p:spPr>
            <a:xfrm>
              <a:off x="6850028" y="2437572"/>
              <a:ext cx="160362" cy="15244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nvGrpSpPr>
          <p:cNvPr id="20486" name="Shape 622"/>
          <p:cNvGrpSpPr>
            <a:grpSpLocks/>
          </p:cNvGrpSpPr>
          <p:nvPr/>
        </p:nvGrpSpPr>
        <p:grpSpPr bwMode="auto">
          <a:xfrm>
            <a:off x="4552950" y="1584325"/>
            <a:ext cx="1612900" cy="573088"/>
            <a:chOff x="4736853" y="1654314"/>
            <a:chExt cx="1613145" cy="572418"/>
          </a:xfrm>
        </p:grpSpPr>
        <p:sp>
          <p:nvSpPr>
            <p:cNvPr id="20492" name="Shape 623"/>
            <p:cNvSpPr>
              <a:spLocks noChangeArrowheads="1"/>
            </p:cNvSpPr>
            <p:nvPr/>
          </p:nvSpPr>
          <p:spPr bwMode="auto">
            <a:xfrm>
              <a:off x="4736853" y="1654314"/>
              <a:ext cx="1613145" cy="572418"/>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Cloud Controller</a:t>
              </a:r>
            </a:p>
          </p:txBody>
        </p:sp>
        <p:sp>
          <p:nvSpPr>
            <p:cNvPr id="17" name="Shape 624"/>
            <p:cNvSpPr/>
            <p:nvPr/>
          </p:nvSpPr>
          <p:spPr>
            <a:xfrm>
              <a:off x="6097548" y="1676513"/>
              <a:ext cx="169888" cy="226748"/>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8" name="Shape 625"/>
            <p:cNvSpPr/>
            <p:nvPr/>
          </p:nvSpPr>
          <p:spPr>
            <a:xfrm>
              <a:off x="6105486" y="1980957"/>
              <a:ext cx="160362" cy="1522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cxnSp>
        <p:nvCxnSpPr>
          <p:cNvPr id="20487" name="Shape 626"/>
          <p:cNvCxnSpPr>
            <a:cxnSpLocks noChangeShapeType="1"/>
            <a:endCxn id="20495" idx="1"/>
          </p:cNvCxnSpPr>
          <p:nvPr/>
        </p:nvCxnSpPr>
        <p:spPr bwMode="auto">
          <a:xfrm rot="10800000" flipH="1">
            <a:off x="6165850" y="1711325"/>
            <a:ext cx="766763" cy="4763"/>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0" name="Shape 627"/>
          <p:cNvSpPr txBox="1"/>
          <p:nvPr/>
        </p:nvSpPr>
        <p:spPr>
          <a:xfrm>
            <a:off x="6242050" y="1493838"/>
            <a:ext cx="541338"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chemeClr val="tx1">
                    <a:lumMod val="60000"/>
                    <a:lumOff val="40000"/>
                  </a:schemeClr>
                </a:solidFill>
                <a:latin typeface="Arial"/>
                <a:ea typeface="Arial"/>
                <a:cs typeface="Arial"/>
                <a:sym typeface="Arial"/>
                <a:rtl val="0"/>
              </a:rPr>
              <a:t>Create</a:t>
            </a:r>
          </a:p>
        </p:txBody>
      </p:sp>
      <p:cxnSp>
        <p:nvCxnSpPr>
          <p:cNvPr id="20489" name="Shape 631"/>
          <p:cNvCxnSpPr>
            <a:cxnSpLocks noChangeShapeType="1"/>
            <a:endCxn id="20496" idx="2"/>
          </p:cNvCxnSpPr>
          <p:nvPr/>
        </p:nvCxnSpPr>
        <p:spPr bwMode="auto">
          <a:xfrm rot="10800000" flipH="1">
            <a:off x="7064375" y="2144713"/>
            <a:ext cx="674688" cy="1146175"/>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2" name="Shape 632"/>
          <p:cNvSpPr txBox="1"/>
          <p:nvPr/>
        </p:nvSpPr>
        <p:spPr>
          <a:xfrm>
            <a:off x="6945313" y="2351088"/>
            <a:ext cx="633412"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Connect</a:t>
            </a:r>
          </a:p>
        </p:txBody>
      </p:sp>
      <p:sp>
        <p:nvSpPr>
          <p:cNvPr id="23" name="Shape 629"/>
          <p:cNvSpPr txBox="1"/>
          <p:nvPr/>
        </p:nvSpPr>
        <p:spPr>
          <a:xfrm>
            <a:off x="5667375" y="2349500"/>
            <a:ext cx="427038" cy="246063"/>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Bind</a:t>
            </a:r>
          </a:p>
        </p:txBody>
      </p:sp>
    </p:spTree>
    <p:extLst>
      <p:ext uri="{BB962C8B-B14F-4D97-AF65-F5344CB8AC3E}">
        <p14:creationId xmlns:p14="http://schemas.microsoft.com/office/powerpoint/2010/main" val="42189284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3"/>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Pivotal Cloud Foundry Services</a:t>
            </a:r>
          </a:p>
        </p:txBody>
      </p:sp>
      <p:sp>
        <p:nvSpPr>
          <p:cNvPr id="23554" name="Content Placeholder 5"/>
          <p:cNvSpPr>
            <a:spLocks noGrp="1"/>
          </p:cNvSpPr>
          <p:nvPr>
            <p:ph sz="quarter" idx="4294967295"/>
          </p:nvPr>
        </p:nvSpPr>
        <p:spPr>
          <a:xfrm>
            <a:off x="3756025" y="1038225"/>
            <a:ext cx="5387975" cy="3382963"/>
          </a:xfrm>
          <a:prstGeom prst="rect">
            <a:avLst/>
          </a:prstGeom>
        </p:spPr>
        <p:txBody>
          <a:bodyPr/>
          <a:lstStyle/>
          <a:p>
            <a:pPr marL="285750" indent="-285750">
              <a:spcAft>
                <a:spcPts val="600"/>
              </a:spcAft>
              <a:buClr>
                <a:schemeClr val="bg2"/>
              </a:buClr>
            </a:pPr>
            <a:r>
              <a:rPr lang="en-US" sz="1800">
                <a:solidFill>
                  <a:schemeClr val="bg2"/>
                </a:solidFill>
                <a:latin typeface="Arial" charset="0"/>
              </a:rPr>
              <a:t>Operated ‘as a Service’</a:t>
            </a:r>
            <a:endParaRPr lang="en-US" altLang="ja-JP" sz="1800">
              <a:solidFill>
                <a:schemeClr val="bg2"/>
              </a:solidFill>
              <a:latin typeface="Arial" charset="0"/>
            </a:endParaRPr>
          </a:p>
          <a:p>
            <a:pPr marL="285750" indent="-285750">
              <a:spcAft>
                <a:spcPts val="600"/>
              </a:spcAft>
              <a:buClr>
                <a:schemeClr val="bg2"/>
              </a:buClr>
            </a:pPr>
            <a:r>
              <a:rPr lang="en-US" sz="1800">
                <a:solidFill>
                  <a:schemeClr val="bg2"/>
                </a:solidFill>
                <a:latin typeface="Arial" charset="0"/>
              </a:rPr>
              <a:t>Configured and integrated to enable push button deployment </a:t>
            </a:r>
          </a:p>
          <a:p>
            <a:pPr marL="285750" indent="-285750">
              <a:spcAft>
                <a:spcPts val="600"/>
              </a:spcAft>
              <a:buClr>
                <a:schemeClr val="bg2"/>
              </a:buClr>
            </a:pPr>
            <a:r>
              <a:rPr lang="en-US" sz="1800">
                <a:solidFill>
                  <a:schemeClr val="bg2"/>
                </a:solidFill>
                <a:latin typeface="Arial" charset="0"/>
              </a:rPr>
              <a:t>Full lifecycle management - software updates and patching </a:t>
            </a:r>
          </a:p>
          <a:p>
            <a:pPr marL="285750" indent="-285750">
              <a:spcAft>
                <a:spcPts val="600"/>
              </a:spcAft>
              <a:buClr>
                <a:schemeClr val="bg2"/>
              </a:buClr>
            </a:pPr>
            <a:r>
              <a:rPr lang="en-US" sz="1800">
                <a:solidFill>
                  <a:schemeClr val="bg2"/>
                </a:solidFill>
                <a:latin typeface="Arial" charset="0"/>
              </a:rPr>
              <a:t>Bind to apps through an easy-to-use interface</a:t>
            </a:r>
          </a:p>
          <a:p>
            <a:pPr marL="285750" indent="-285750">
              <a:spcAft>
                <a:spcPts val="600"/>
              </a:spcAft>
              <a:buClr>
                <a:schemeClr val="bg2"/>
              </a:buClr>
            </a:pPr>
            <a:r>
              <a:rPr lang="en-US" sz="1800">
                <a:solidFill>
                  <a:schemeClr val="bg2"/>
                </a:solidFill>
                <a:latin typeface="Arial" charset="0"/>
              </a:rPr>
              <a:t>Common view into access control and audit trails across a breadth of services</a:t>
            </a:r>
          </a:p>
        </p:txBody>
      </p:sp>
      <p:pic>
        <p:nvPicPr>
          <p:cNvPr id="23555" name="Picture 2" descr="MP9004310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219200"/>
            <a:ext cx="29845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rot="-1509328">
            <a:off x="1222375" y="2574925"/>
            <a:ext cx="1031875" cy="52387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rgbClr val="FF0000"/>
                </a:solidFill>
                <a:latin typeface="Stencil" charset="0"/>
                <a:cs typeface="Stencil" charset="0"/>
              </a:rPr>
              <a:t>EASY</a:t>
            </a:r>
          </a:p>
        </p:txBody>
      </p:sp>
    </p:spTree>
    <p:extLst>
      <p:ext uri="{BB962C8B-B14F-4D97-AF65-F5344CB8AC3E}">
        <p14:creationId xmlns:p14="http://schemas.microsoft.com/office/powerpoint/2010/main" val="3844364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
        <p:nvSpPr>
          <p:cNvPr id="8" name="Title 1"/>
          <p:cNvSpPr txBox="1">
            <a:spLocks/>
          </p:cNvSpPr>
          <p:nvPr/>
        </p:nvSpPr>
        <p:spPr>
          <a:xfrm>
            <a:off x="2951238" y="1000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Logging</a:t>
            </a:r>
            <a:endParaRPr lang="en-US" sz="3200" dirty="0">
              <a:solidFill>
                <a:schemeClr val="bg2"/>
              </a:solidFill>
              <a:latin typeface="Arial" charset="0"/>
            </a:endParaRPr>
          </a:p>
        </p:txBody>
      </p:sp>
    </p:spTree>
    <p:extLst>
      <p:ext uri="{BB962C8B-B14F-4D97-AF65-F5344CB8AC3E}">
        <p14:creationId xmlns:p14="http://schemas.microsoft.com/office/powerpoint/2010/main" val="149465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852517" y="1190680"/>
            <a:ext cx="5090286" cy="30469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defTabSz="457200">
              <a:defRPr sz="1600">
                <a:solidFill>
                  <a:srgbClr val="29756E"/>
                </a:solidFill>
                <a:uFillTx/>
              </a:defRPr>
            </a:lvl1pPr>
          </a:lstStyle>
          <a:p>
            <a:pPr marL="285750" lvl="0" indent="-285750">
              <a:buFont typeface="Arial"/>
              <a:buChar char="•"/>
              <a:defRPr sz="1800">
                <a:solidFill>
                  <a:srgbClr val="000000"/>
                </a:solidFill>
              </a:defRPr>
            </a:pPr>
            <a:r>
              <a:rPr sz="1800" u="sng" dirty="0">
                <a:solidFill>
                  <a:schemeClr val="bg1"/>
                </a:solidFill>
              </a:rPr>
              <a:t>Pivotal </a:t>
            </a:r>
            <a:r>
              <a:rPr sz="1800" u="sng" dirty="0" smtClean="0">
                <a:solidFill>
                  <a:schemeClr val="bg1"/>
                </a:solidFill>
              </a:rPr>
              <a:t>Metrics </a:t>
            </a:r>
            <a:r>
              <a:rPr lang="en-US" sz="1800" dirty="0" smtClean="0">
                <a:solidFill>
                  <a:srgbClr val="FFFFFF"/>
                </a:solidFill>
              </a:rPr>
              <a:t>allows developers to</a:t>
            </a:r>
            <a:r>
              <a:rPr sz="1800" dirty="0" smtClean="0">
                <a:solidFill>
                  <a:srgbClr val="FFFFFF"/>
                </a:solidFill>
              </a:rPr>
              <a:t> </a:t>
            </a:r>
            <a:r>
              <a:rPr lang="en-US" sz="1800" dirty="0">
                <a:solidFill>
                  <a:srgbClr val="FFFFFF"/>
                </a:solidFill>
              </a:rPr>
              <a:t>understand the health and performance of their apps by providing a near real-time view of </a:t>
            </a:r>
            <a:r>
              <a:rPr lang="en-US" sz="1800" dirty="0" smtClean="0">
                <a:solidFill>
                  <a:srgbClr val="FFFFFF"/>
                </a:solidFill>
              </a:rPr>
              <a:t>critical data.</a:t>
            </a:r>
          </a:p>
          <a:p>
            <a:pPr marL="285750" indent="-285750">
              <a:buFont typeface="Arial"/>
              <a:buChar char="•"/>
              <a:defRPr sz="1800">
                <a:solidFill>
                  <a:srgbClr val="000000"/>
                </a:solidFill>
              </a:defRPr>
            </a:pPr>
            <a:r>
              <a:rPr lang="en-US" sz="1800" smtClean="0">
                <a:solidFill>
                  <a:schemeClr val="bg1"/>
                </a:solidFill>
                <a:latin typeface="Arial" charset="0"/>
              </a:rPr>
              <a:t>3</a:t>
            </a:r>
            <a:r>
              <a:rPr lang="en-US" sz="1800" baseline="30000" smtClean="0">
                <a:solidFill>
                  <a:schemeClr val="bg1"/>
                </a:solidFill>
                <a:latin typeface="Arial" charset="0"/>
              </a:rPr>
              <a:t>rd</a:t>
            </a:r>
            <a:r>
              <a:rPr lang="en-US" sz="1800" smtClean="0">
                <a:solidFill>
                  <a:schemeClr val="bg1"/>
                </a:solidFill>
                <a:latin typeface="Arial" charset="0"/>
              </a:rPr>
              <a:t> Party </a:t>
            </a:r>
            <a:r>
              <a:rPr lang="en-US" sz="1800" dirty="0">
                <a:solidFill>
                  <a:schemeClr val="bg1"/>
                </a:solidFill>
                <a:latin typeface="Arial" charset="0"/>
              </a:rPr>
              <a:t>provide </a:t>
            </a:r>
            <a:r>
              <a:rPr lang="en-US" sz="1800" u="sng" dirty="0">
                <a:solidFill>
                  <a:schemeClr val="bg1"/>
                </a:solidFill>
                <a:latin typeface="Arial" charset="0"/>
              </a:rPr>
              <a:t>in-depth monitoring </a:t>
            </a:r>
            <a:r>
              <a:rPr lang="en-US" sz="1800" dirty="0">
                <a:solidFill>
                  <a:schemeClr val="bg1"/>
                </a:solidFill>
                <a:latin typeface="Arial" charset="0"/>
              </a:rPr>
              <a:t>of applications running on PCF via an embedded agent </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-New </a:t>
            </a:r>
            <a:r>
              <a:rPr lang="en-US" sz="1800" dirty="0">
                <a:solidFill>
                  <a:schemeClr val="bg1"/>
                </a:solidFill>
                <a:latin typeface="Arial" charset="0"/>
              </a:rPr>
              <a:t>Relic </a:t>
            </a:r>
          </a:p>
          <a:p>
            <a:pPr lvl="5"/>
            <a:r>
              <a:rPr lang="en-US" sz="1800" dirty="0" smtClean="0">
                <a:solidFill>
                  <a:schemeClr val="bg1"/>
                </a:solidFill>
                <a:latin typeface="Arial" charset="0"/>
              </a:rPr>
              <a:t>	-</a:t>
            </a:r>
            <a:r>
              <a:rPr lang="en-US" sz="1800" dirty="0" err="1" smtClean="0">
                <a:solidFill>
                  <a:schemeClr val="bg1"/>
                </a:solidFill>
                <a:latin typeface="Arial" charset="0"/>
              </a:rPr>
              <a:t>AppDynamics</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a:t>
            </a:r>
            <a:r>
              <a:rPr lang="en-US" sz="1800" dirty="0" err="1" smtClean="0">
                <a:solidFill>
                  <a:schemeClr val="bg1"/>
                </a:solidFill>
                <a:latin typeface="Arial" charset="0"/>
              </a:rPr>
              <a:t>Dynatrace</a:t>
            </a:r>
            <a:endParaRPr lang="en-US" sz="1800" dirty="0">
              <a:solidFill>
                <a:schemeClr val="bg1"/>
              </a:solidFill>
              <a:latin typeface="Arial" charset="0"/>
            </a:endParaRPr>
          </a:p>
          <a:p>
            <a:pPr lvl="0">
              <a:defRPr sz="1800">
                <a:solidFill>
                  <a:srgbClr val="000000"/>
                </a:solidFill>
              </a:defRPr>
            </a:pPr>
            <a:endParaRPr sz="1800" dirty="0">
              <a:solidFill>
                <a:srgbClr val="FFFFFF"/>
              </a:solidFill>
            </a:endParaRPr>
          </a:p>
        </p:txBody>
      </p:sp>
      <p:pic>
        <p:nvPicPr>
          <p:cNvPr id="1129" name="pasted-image.png"/>
          <p:cNvPicPr/>
          <p:nvPr/>
        </p:nvPicPr>
        <p:blipFill>
          <a:blip r:embed="rId3">
            <a:extLst/>
          </a:blip>
          <a:stretch>
            <a:fillRect/>
          </a:stretch>
        </p:blipFill>
        <p:spPr>
          <a:xfrm>
            <a:off x="5942803" y="852013"/>
            <a:ext cx="3201197" cy="3658510"/>
          </a:xfrm>
          <a:prstGeom prst="rect">
            <a:avLst/>
          </a:prstGeom>
          <a:ln w="12700">
            <a:miter lim="400000"/>
          </a:ln>
        </p:spPr>
      </p:pic>
      <p:sp>
        <p:nvSpPr>
          <p:cNvPr id="5" name="Title 1"/>
          <p:cNvSpPr txBox="1">
            <a:spLocks/>
          </p:cNvSpPr>
          <p:nvPr/>
        </p:nvSpPr>
        <p:spPr>
          <a:xfrm>
            <a:off x="2540001" y="1397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Monitoring</a:t>
            </a:r>
            <a:endParaRPr lang="en-US" sz="3200" dirty="0">
              <a:solidFill>
                <a:schemeClr val="bg2"/>
              </a:solidFill>
              <a:latin typeface="Arial" charset="0"/>
            </a:endParaRPr>
          </a:p>
        </p:txBody>
      </p:sp>
    </p:spTree>
    <p:extLst>
      <p:ext uri="{BB962C8B-B14F-4D97-AF65-F5344CB8AC3E}">
        <p14:creationId xmlns:p14="http://schemas.microsoft.com/office/powerpoint/2010/main" val="8241345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p:txBody>
          <a:bodyPr/>
          <a:lstStyle/>
          <a:p>
            <a:r>
              <a:rPr lang="en-US">
                <a:latin typeface="Arial" charset="0"/>
              </a:rPr>
              <a:t>Syslog Drains</a:t>
            </a:r>
          </a:p>
        </p:txBody>
      </p:sp>
      <p:sp>
        <p:nvSpPr>
          <p:cNvPr id="15361" name="Rectangle 2"/>
          <p:cNvSpPr>
            <a:spLocks noGrp="1" noChangeArrowheads="1"/>
          </p:cNvSpPr>
          <p:nvPr>
            <p:ph idx="1"/>
          </p:nvPr>
        </p:nvSpPr>
        <p:spPr>
          <a:xfrm>
            <a:off x="457200" y="876300"/>
            <a:ext cx="8229600" cy="1839913"/>
          </a:xfrm>
        </p:spPr>
        <p:txBody>
          <a:bodyPr>
            <a:normAutofit/>
          </a:bodyPr>
          <a:lstStyle/>
          <a:p>
            <a:pPr>
              <a:defRPr/>
            </a:pPr>
            <a:r>
              <a:rPr lang="en-US" dirty="0" smtClean="0"/>
              <a:t>Syslog drains allow data related to an application to be sent to third-party log managers</a:t>
            </a:r>
          </a:p>
          <a:p>
            <a:pPr>
              <a:defRPr/>
            </a:pPr>
            <a:r>
              <a:rPr lang="en-US" dirty="0" smtClean="0"/>
              <a:t>The data from the Doppler Servers is sent to the Syslog drain</a:t>
            </a:r>
          </a:p>
          <a:p>
            <a:pPr lvl="1">
              <a:defRPr/>
            </a:pPr>
            <a:r>
              <a:rPr lang="en-US" dirty="0" smtClean="0"/>
              <a:t>The Traffic Controller is not used</a:t>
            </a:r>
            <a:endParaRPr 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2633663"/>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3770313"/>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3689350"/>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3652838"/>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3571875"/>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3935413"/>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2897188"/>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2820988"/>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6091" name="Text Box 19"/>
          <p:cNvSpPr txBox="1">
            <a:spLocks noChangeArrowheads="1"/>
          </p:cNvSpPr>
          <p:nvPr/>
        </p:nvSpPr>
        <p:spPr bwMode="auto">
          <a:xfrm>
            <a:off x="719138" y="4241800"/>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15" name="AutoShape 8"/>
          <p:cNvSpPr>
            <a:spLocks noChangeArrowheads="1"/>
          </p:cNvSpPr>
          <p:nvPr/>
        </p:nvSpPr>
        <p:spPr bwMode="auto">
          <a:xfrm>
            <a:off x="5100638" y="2406650"/>
            <a:ext cx="1068387" cy="796925"/>
          </a:xfrm>
          <a:prstGeom prst="star24">
            <a:avLst>
              <a:gd name="adj" fmla="val 38426"/>
            </a:avLst>
          </a:prstGeom>
          <a:solidFill>
            <a:schemeClr val="tx2"/>
          </a:solidFill>
          <a:ln w="9525" cap="flat">
            <a:solidFill>
              <a:srgbClr val="808080"/>
            </a:solidFill>
            <a:round/>
            <a:headEnd/>
            <a:tailEnd/>
          </a:ln>
          <a:effectLst/>
          <a:extLst/>
        </p:spPr>
        <p:txBody>
          <a:bodyPr wrap="none" lIns="90000" tIns="45000" rIns="90000" bIns="45000" anchor="ctr">
            <a:normAutofit lnSpcReduction="1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chemeClr val="bg1"/>
                </a:solidFill>
              </a:rPr>
              <a:t>Syslog</a:t>
            </a:r>
            <a:br>
              <a:rPr lang="en-US" sz="1200" b="1" dirty="0">
                <a:solidFill>
                  <a:schemeClr val="bg1"/>
                </a:solidFill>
              </a:rPr>
            </a:br>
            <a:r>
              <a:rPr lang="en-US" sz="1200" b="1" dirty="0">
                <a:solidFill>
                  <a:schemeClr val="bg1"/>
                </a:solidFill>
              </a:rPr>
              <a:t>Drains</a:t>
            </a:r>
          </a:p>
        </p:txBody>
      </p:sp>
      <p:sp>
        <p:nvSpPr>
          <p:cNvPr id="16" name="Line 10"/>
          <p:cNvSpPr>
            <a:spLocks noChangeShapeType="1"/>
          </p:cNvSpPr>
          <p:nvPr/>
        </p:nvSpPr>
        <p:spPr bwMode="auto">
          <a:xfrm flipV="1">
            <a:off x="4654550" y="3159125"/>
            <a:ext cx="549275" cy="431800"/>
          </a:xfrm>
          <a:prstGeom prst="line">
            <a:avLst/>
          </a:prstGeom>
          <a:noFill/>
          <a:ln w="54000" cap="flat">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7" name="TextBox 16"/>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144709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p:txBody>
          <a:bodyPr/>
          <a:lstStyle/>
          <a:p>
            <a:r>
              <a:rPr lang="en-US">
                <a:latin typeface="Arial" charset="0"/>
              </a:rPr>
              <a:t>Firehose and Nozzles</a:t>
            </a:r>
          </a:p>
        </p:txBody>
      </p:sp>
      <p:sp>
        <p:nvSpPr>
          <p:cNvPr id="15361" name="Rectangle 2"/>
          <p:cNvSpPr>
            <a:spLocks noGrp="1" noChangeArrowheads="1"/>
          </p:cNvSpPr>
          <p:nvPr>
            <p:ph idx="1"/>
          </p:nvPr>
        </p:nvSpPr>
        <p:spPr>
          <a:xfrm>
            <a:off x="585788" y="163513"/>
            <a:ext cx="8229600" cy="1839912"/>
          </a:xfrm>
        </p:spPr>
        <p:txBody>
          <a:bodyPr>
            <a:normAutofit/>
          </a:bodyPr>
          <a:lstStyle/>
          <a:p>
            <a:pPr>
              <a:defRPr/>
            </a:pPr>
            <a:r>
              <a:rPr lang="en-US" dirty="0" smtClean="0"/>
              <a:t>Traffic Controllers have a </a:t>
            </a:r>
            <a:r>
              <a:rPr lang="en-US" dirty="0" err="1" smtClean="0"/>
              <a:t>Firehose</a:t>
            </a:r>
            <a:r>
              <a:rPr lang="en-US" dirty="0" smtClean="0"/>
              <a:t> endpoint</a:t>
            </a:r>
          </a:p>
          <a:p>
            <a:pPr>
              <a:defRPr/>
            </a:pPr>
            <a:r>
              <a:rPr lang="en-US" dirty="0" smtClean="0"/>
              <a:t>The </a:t>
            </a:r>
            <a:r>
              <a:rPr lang="en-US" dirty="0" err="1" smtClean="0"/>
              <a:t>Firehose</a:t>
            </a:r>
            <a:r>
              <a:rPr lang="en-US" dirty="0" smtClean="0"/>
              <a:t> streams all the event data coming from an Elastic Runtime deployment</a:t>
            </a:r>
          </a:p>
          <a:p>
            <a:pPr lvl="1">
              <a:defRPr/>
            </a:pPr>
            <a:r>
              <a:rPr lang="en-US" dirty="0" smtClean="0"/>
              <a:t>Includes application logs, HTTP events and container metrics</a:t>
            </a:r>
          </a:p>
          <a:p>
            <a:pPr lvl="1">
              <a:defRPr/>
            </a:pPr>
            <a:r>
              <a:rPr lang="en-US" dirty="0" smtClean="0"/>
              <a:t>Includes metrics from all Elastic Runtime components</a:t>
            </a:r>
          </a:p>
          <a:p>
            <a:pPr lvl="1">
              <a:defRPr/>
            </a:pPr>
            <a:r>
              <a:rPr lang="en-US" dirty="0" smtClean="0"/>
              <a:t>Does not include Elastic Runtime component logs</a:t>
            </a:r>
          </a:p>
          <a:p>
            <a:pPr>
              <a:defRPr/>
            </a:pPr>
            <a:r>
              <a:rPr lang="en-US" dirty="0" smtClean="0"/>
              <a:t>Operators can deploy nozzles to the </a:t>
            </a:r>
            <a:r>
              <a:rPr lang="en-US" dirty="0" err="1" smtClean="0"/>
              <a:t>Firehose</a:t>
            </a:r>
            <a:r>
              <a:rPr lang="en-US" dirty="0" smtClean="0"/>
              <a:t> endpoint, which listen for a subset of data from the </a:t>
            </a:r>
            <a:r>
              <a:rPr lang="en-US" dirty="0" err="1" smtClean="0"/>
              <a:t>Firehose</a:t>
            </a:r>
            <a:endParaRPr 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2633663"/>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3770313"/>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3689350"/>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3652838"/>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3571875"/>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3935413"/>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2897188"/>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2820988"/>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8139" name="Text Box 19"/>
          <p:cNvSpPr txBox="1">
            <a:spLocks noChangeArrowheads="1"/>
          </p:cNvSpPr>
          <p:nvPr/>
        </p:nvSpPr>
        <p:spPr bwMode="auto">
          <a:xfrm>
            <a:off x="719138" y="4241800"/>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17" name="Line 13"/>
          <p:cNvSpPr>
            <a:spLocks noChangeShapeType="1"/>
          </p:cNvSpPr>
          <p:nvPr/>
        </p:nvSpPr>
        <p:spPr bwMode="auto">
          <a:xfrm>
            <a:off x="7361238" y="3875088"/>
            <a:ext cx="828675" cy="14287"/>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8141" name="TextBox 1"/>
          <p:cNvSpPr txBox="1">
            <a:spLocks noChangeArrowheads="1"/>
          </p:cNvSpPr>
          <p:nvPr/>
        </p:nvSpPr>
        <p:spPr bwMode="auto">
          <a:xfrm>
            <a:off x="7461250" y="3951288"/>
            <a:ext cx="68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Firehose</a:t>
            </a:r>
          </a:p>
        </p:txBody>
      </p:sp>
      <p:sp>
        <p:nvSpPr>
          <p:cNvPr id="19" name="Isosceles Triangle 18"/>
          <p:cNvSpPr/>
          <p:nvPr/>
        </p:nvSpPr>
        <p:spPr>
          <a:xfrm rot="5400000">
            <a:off x="8247857" y="3274219"/>
            <a:ext cx="677862" cy="552450"/>
          </a:xfrm>
          <a:prstGeom prst="triangl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Isosceles Triangle 19"/>
          <p:cNvSpPr/>
          <p:nvPr/>
        </p:nvSpPr>
        <p:spPr>
          <a:xfrm rot="5400000">
            <a:off x="8124825" y="3613151"/>
            <a:ext cx="676275" cy="55245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44" name="TextBox 18"/>
          <p:cNvSpPr txBox="1">
            <a:spLocks noChangeArrowheads="1"/>
          </p:cNvSpPr>
          <p:nvPr/>
        </p:nvSpPr>
        <p:spPr bwMode="auto">
          <a:xfrm>
            <a:off x="7893050" y="2925763"/>
            <a:ext cx="641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Nozzles</a:t>
            </a:r>
          </a:p>
        </p:txBody>
      </p:sp>
      <p:sp>
        <p:nvSpPr>
          <p:cNvPr id="48145" name="TextBox 19"/>
          <p:cNvSpPr txBox="1">
            <a:spLocks noChangeArrowheads="1"/>
          </p:cNvSpPr>
          <p:nvPr/>
        </p:nvSpPr>
        <p:spPr bwMode="auto">
          <a:xfrm>
            <a:off x="8223250" y="3443288"/>
            <a:ext cx="66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Datadog</a:t>
            </a:r>
          </a:p>
        </p:txBody>
      </p:sp>
      <p:sp>
        <p:nvSpPr>
          <p:cNvPr id="48146" name="TextBox 23"/>
          <p:cNvSpPr txBox="1">
            <a:spLocks noChangeArrowheads="1"/>
          </p:cNvSpPr>
          <p:nvPr/>
        </p:nvSpPr>
        <p:spPr bwMode="auto">
          <a:xfrm>
            <a:off x="8123238" y="3729038"/>
            <a:ext cx="52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Open</a:t>
            </a:r>
            <a:br>
              <a:rPr lang="en-US" sz="1000"/>
            </a:br>
            <a:r>
              <a:rPr lang="en-US" sz="1000"/>
              <a:t>TSDB</a:t>
            </a:r>
          </a:p>
        </p:txBody>
      </p:sp>
      <p:sp>
        <p:nvSpPr>
          <p:cNvPr id="21" name="TextBox 20"/>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3181176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pPr eaLnBrk="1" hangingPunct="1"/>
            <a:r>
              <a:rPr lang="en-US">
                <a:latin typeface="Arial" charset="0"/>
              </a:rPr>
              <a:t>Platform syslog</a:t>
            </a:r>
          </a:p>
        </p:txBody>
      </p:sp>
      <p:sp>
        <p:nvSpPr>
          <p:cNvPr id="2" name="Content Placeholder 1"/>
          <p:cNvSpPr>
            <a:spLocks noGrp="1"/>
          </p:cNvSpPr>
          <p:nvPr>
            <p:ph idx="1"/>
          </p:nvPr>
        </p:nvSpPr>
        <p:spPr>
          <a:xfrm>
            <a:off x="457200" y="812800"/>
            <a:ext cx="8229600" cy="785813"/>
          </a:xfrm>
        </p:spPr>
        <p:txBody>
          <a:bodyPr>
            <a:normAutofit/>
          </a:bodyPr>
          <a:lstStyle/>
          <a:p>
            <a:pPr>
              <a:defRPr/>
            </a:pPr>
            <a:r>
              <a:rPr lang="en-US" dirty="0"/>
              <a:t>Elastic Runtime can send system logs to an external syslog </a:t>
            </a:r>
            <a:r>
              <a:rPr lang="en-US" dirty="0" smtClean="0"/>
              <a:t>server</a:t>
            </a:r>
          </a:p>
          <a:p>
            <a:pPr>
              <a:defRPr/>
            </a:pPr>
            <a:r>
              <a:rPr lang="en-US" dirty="0"/>
              <a:t>Configure this in the System Logging tab </a:t>
            </a:r>
            <a:endParaRPr lang="en-US" dirty="0" smtClean="0"/>
          </a:p>
          <a:p>
            <a:pPr>
              <a:defRPr/>
            </a:pPr>
            <a:endParaRPr lang="en-US" dirty="0"/>
          </a:p>
          <a:p>
            <a:pPr>
              <a:defRPr/>
            </a:pPr>
            <a:endParaRPr lang="en-US" dirty="0"/>
          </a:p>
        </p:txBody>
      </p:sp>
      <p:pic>
        <p:nvPicPr>
          <p:cNvPr id="50179" name="Picture 2" descr="Screen Shot 2016-02-02 at 2.34.2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662113"/>
            <a:ext cx="6402387"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08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r>
              <a:rPr lang="en-US">
                <a:latin typeface="Arial" charset="0"/>
              </a:rPr>
              <a:t>PCF JMX Bridge (Ops Metrics)</a:t>
            </a:r>
          </a:p>
        </p:txBody>
      </p:sp>
      <p:sp>
        <p:nvSpPr>
          <p:cNvPr id="52226" name="Rectangle 2"/>
          <p:cNvSpPr>
            <a:spLocks noGrp="1" noChangeArrowheads="1"/>
          </p:cNvSpPr>
          <p:nvPr>
            <p:ph sz="half" idx="1"/>
          </p:nvPr>
        </p:nvSpPr>
        <p:spPr>
          <a:xfrm>
            <a:off x="457200" y="876300"/>
            <a:ext cx="8229600" cy="3717925"/>
          </a:xfrm>
        </p:spPr>
        <p:txBody>
          <a:bodyPr/>
          <a:lstStyle/>
          <a:p>
            <a:r>
              <a:rPr lang="en-US">
                <a:latin typeface="Arial" charset="0"/>
              </a:rPr>
              <a:t>Collects and exposes system data from PCF components via a JMX endpoint (Cloud Controller, Router, Diego, VMs, etc)</a:t>
            </a:r>
          </a:p>
          <a:p>
            <a:r>
              <a:rPr lang="en-US">
                <a:latin typeface="Arial" charset="0"/>
              </a:rPr>
              <a:t>Composed of the following VMs:</a:t>
            </a:r>
          </a:p>
          <a:p>
            <a:pPr lvl="1"/>
            <a:r>
              <a:rPr lang="en-US">
                <a:latin typeface="Arial" charset="0"/>
              </a:rPr>
              <a:t>JMX provider</a:t>
            </a:r>
          </a:p>
          <a:p>
            <a:pPr lvl="1"/>
            <a:r>
              <a:rPr lang="en-US">
                <a:latin typeface="Arial" charset="0"/>
              </a:rPr>
              <a:t>VM that governs compilation</a:t>
            </a:r>
          </a:p>
          <a:p>
            <a:pPr lvl="1"/>
            <a:r>
              <a:rPr lang="en-US">
                <a:latin typeface="Arial" charset="0"/>
              </a:rPr>
              <a:t>Nozzle for the Loggregator Firehose</a:t>
            </a:r>
          </a:p>
        </p:txBody>
      </p:sp>
    </p:spTree>
    <p:extLst>
      <p:ext uri="{BB962C8B-B14F-4D97-AF65-F5344CB8AC3E}">
        <p14:creationId xmlns:p14="http://schemas.microsoft.com/office/powerpoint/2010/main" val="265923581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r>
              <a:rPr lang="en-US">
                <a:latin typeface="Arial" charset="0"/>
              </a:rPr>
              <a:t>Viewing the Events for your App</a:t>
            </a:r>
          </a:p>
        </p:txBody>
      </p:sp>
      <p:sp>
        <p:nvSpPr>
          <p:cNvPr id="54274" name="Rectangle 2"/>
          <p:cNvSpPr>
            <a:spLocks noGrp="1" noChangeArrowheads="1"/>
          </p:cNvSpPr>
          <p:nvPr>
            <p:ph idx="1"/>
          </p:nvPr>
        </p:nvSpPr>
        <p:spPr>
          <a:xfrm>
            <a:off x="457200" y="876300"/>
            <a:ext cx="8229600" cy="1839913"/>
          </a:xfrm>
        </p:spPr>
        <p:txBody>
          <a:bodyPr/>
          <a:lstStyle/>
          <a:p>
            <a:r>
              <a:rPr lang="en-US">
                <a:latin typeface="Arial" charset="0"/>
              </a:rPr>
              <a:t>In Apps Manager, select your app, then select Events</a:t>
            </a:r>
          </a:p>
          <a:p>
            <a:pPr lvl="1"/>
            <a:r>
              <a:rPr lang="en-US">
                <a:latin typeface="Arial" charset="0"/>
              </a:rPr>
              <a:t>Or in the cf CLI cf events &lt;my-app-name&gt;</a:t>
            </a:r>
            <a:br>
              <a:rPr lang="en-US">
                <a:latin typeface="Arial" charset="0"/>
              </a:rPr>
            </a:br>
            <a:endParaRPr lang="en-US">
              <a:latin typeface="Arial" charset="0"/>
            </a:endParaRPr>
          </a:p>
          <a:p>
            <a:endParaRPr lang="en-US">
              <a:latin typeface="Arial" charset="0"/>
            </a:endParaRPr>
          </a:p>
          <a:p>
            <a:endParaRPr lang="en-US">
              <a:latin typeface="Arial" charset="0"/>
            </a:endParaRPr>
          </a:p>
          <a:p>
            <a:pPr lvl="2"/>
            <a:endParaRPr lang="en-US">
              <a:latin typeface="Arial"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1774825"/>
            <a:ext cx="4141788" cy="2851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867916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rPr>
              <a:t>Modify existing </a:t>
            </a:r>
            <a:r>
              <a:rPr lang="en-US" sz="1800" dirty="0" err="1" smtClean="0">
                <a:solidFill>
                  <a:srgbClr val="FFFFFF"/>
                </a:solidFill>
              </a:rPr>
              <a:t>buildpacks</a:t>
            </a:r>
            <a:r>
              <a:rPr lang="en-US" sz="1800" dirty="0" smtClean="0">
                <a:solidFill>
                  <a:srgbClr val="FFFFFF"/>
                </a:solidFill>
              </a:rPr>
              <a:t> or write your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lvl="1"/>
            <a:r>
              <a:rPr lang="en-US" sz="1800" dirty="0" smtClean="0">
                <a:solidFill>
                  <a:srgbClr val="FFFFFF"/>
                </a:solidFill>
              </a:rPr>
              <a:t>.NET Core</a:t>
            </a:r>
          </a:p>
          <a:p>
            <a:pPr marL="457200" lvl="1" indent="0">
              <a:buNone/>
            </a:pPr>
            <a:endParaRPr lang="en-US" sz="1800" dirty="0" smtClean="0">
              <a:solidFill>
                <a:srgbClr val="FFFFFF"/>
              </a:solidFill>
            </a:endParaRPr>
          </a:p>
        </p:txBody>
      </p:sp>
      <p:sp>
        <p:nvSpPr>
          <p:cNvPr id="9" name="Title 1"/>
          <p:cNvSpPr txBox="1">
            <a:spLocks/>
          </p:cNvSpPr>
          <p:nvPr/>
        </p:nvSpPr>
        <p:spPr>
          <a:xfrm>
            <a:off x="2852985" y="22421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err="1" smtClean="0">
                <a:solidFill>
                  <a:srgbClr val="2C95DD"/>
                </a:solidFill>
              </a:rPr>
              <a:t>Buildpack</a:t>
            </a:r>
            <a:r>
              <a:rPr lang="en-US" sz="3200" dirty="0" smtClean="0">
                <a:solidFill>
                  <a:srgbClr val="2C95DD"/>
                </a:solidFill>
              </a:rPr>
              <a:t> Flavors</a:t>
            </a:r>
            <a:endParaRPr lang="en-US" sz="3200" dirty="0">
              <a:solidFill>
                <a:schemeClr val="bg2"/>
              </a:solidFill>
              <a:latin typeface="Arial" charset="0"/>
            </a:endParaRPr>
          </a:p>
        </p:txBody>
      </p:sp>
    </p:spTree>
    <p:extLst>
      <p:ext uri="{BB962C8B-B14F-4D97-AF65-F5344CB8AC3E}">
        <p14:creationId xmlns:p14="http://schemas.microsoft.com/office/powerpoint/2010/main" val="3577270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Shape 1178"/>
          <p:cNvSpPr>
            <a:spLocks noGrp="1"/>
          </p:cNvSpPr>
          <p:nvPr>
            <p:ph type="title"/>
          </p:nvPr>
        </p:nvSpPr>
        <p:spPr/>
        <p:txBody>
          <a:bodyPr lIns="91425" tIns="45700" rIns="91425" bIns="45700"/>
          <a:lstStyle/>
          <a:p>
            <a:pPr>
              <a:buClr>
                <a:srgbClr val="008881"/>
              </a:buClr>
              <a:buSzPct val="25000"/>
            </a:pPr>
            <a:r>
              <a:rPr lang="en-US" sz="2800">
                <a:solidFill>
                  <a:srgbClr val="008881"/>
                </a:solidFill>
                <a:latin typeface="Arial" charset="0"/>
                <a:sym typeface="Arial" charset="0"/>
              </a:rPr>
              <a:t>Canary-Style Deployment: Implications</a:t>
            </a:r>
          </a:p>
        </p:txBody>
      </p:sp>
      <p:sp>
        <p:nvSpPr>
          <p:cNvPr id="27650" name="Shape 1179"/>
          <p:cNvSpPr>
            <a:spLocks noGrp="1"/>
          </p:cNvSpPr>
          <p:nvPr>
            <p:ph type="body" idx="1"/>
          </p:nvPr>
        </p:nvSpPr>
        <p:spPr>
          <a:xfrm>
            <a:off x="457200" y="876300"/>
            <a:ext cx="8229600" cy="3717925"/>
          </a:xfrm>
        </p:spPr>
        <p:txBody>
          <a:bodyPr lIns="91425" tIns="45700" rIns="91425" bIns="45700"/>
          <a:lstStyle/>
          <a:p>
            <a:pPr>
              <a:spcBef>
                <a:spcPct val="0"/>
              </a:spcBef>
            </a:pPr>
            <a:r>
              <a:rPr lang="en-US">
                <a:solidFill>
                  <a:srgbClr val="4D4D4D"/>
                </a:solidFill>
                <a:latin typeface="Arial" charset="0"/>
                <a:cs typeface="Arial" charset="0"/>
                <a:sym typeface="Arial" charset="0"/>
              </a:rPr>
              <a:t>Elastic Runtime can be upgraded to new versions with no application downtime</a:t>
            </a:r>
          </a:p>
          <a:p>
            <a:pPr lvl="1"/>
            <a:r>
              <a:rPr lang="en-US">
                <a:solidFill>
                  <a:srgbClr val="4D4D4D"/>
                </a:solidFill>
                <a:latin typeface="Arial" charset="0"/>
                <a:cs typeface="Arial" charset="0"/>
                <a:sym typeface="Arial" charset="0"/>
              </a:rPr>
              <a:t>“Apply changes” does not mean “wait for it to finish”</a:t>
            </a:r>
          </a:p>
          <a:p>
            <a:pPr lvl="1"/>
            <a:r>
              <a:rPr lang="en-US">
                <a:solidFill>
                  <a:srgbClr val="4D4D4D"/>
                </a:solidFill>
                <a:latin typeface="Arial" charset="0"/>
                <a:cs typeface="Arial" charset="0"/>
                <a:sym typeface="Arial" charset="0"/>
              </a:rPr>
              <a:t>You will have limited ability to deploy applications during Elastic Runtime upgrades</a:t>
            </a:r>
          </a:p>
          <a:p>
            <a:r>
              <a:rPr lang="en-US">
                <a:solidFill>
                  <a:srgbClr val="4D4D4D"/>
                </a:solidFill>
                <a:latin typeface="Arial" charset="0"/>
                <a:cs typeface="Arial" charset="0"/>
                <a:sym typeface="Arial" charset="0"/>
              </a:rPr>
              <a:t>Installing or modifying other tiles does not affect the Elastic Runtime</a:t>
            </a:r>
          </a:p>
          <a:p>
            <a:r>
              <a:rPr lang="en-US">
                <a:solidFill>
                  <a:srgbClr val="4D4D4D"/>
                </a:solidFill>
                <a:latin typeface="Arial" charset="0"/>
                <a:cs typeface="Arial" charset="0"/>
                <a:sym typeface="Arial" charset="0"/>
              </a:rPr>
              <a:t>For the ops team- upgrade the system during working hours!</a:t>
            </a:r>
          </a:p>
          <a:p>
            <a:pPr>
              <a:buFont typeface="Arial" charset="0"/>
              <a:buNone/>
            </a:pPr>
            <a:endParaRPr lang="en-US">
              <a:solidFill>
                <a:srgbClr val="4D4D4D"/>
              </a:solidFill>
              <a:latin typeface="Arial" charset="0"/>
              <a:cs typeface="Arial" charset="0"/>
              <a:sym typeface="Arial" charset="0"/>
            </a:endParaRPr>
          </a:p>
        </p:txBody>
      </p:sp>
    </p:spTree>
    <p:extLst>
      <p:ext uri="{BB962C8B-B14F-4D97-AF65-F5344CB8AC3E}">
        <p14:creationId xmlns:p14="http://schemas.microsoft.com/office/powerpoint/2010/main" val="17484803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atin typeface="Arial" charset="0"/>
              </a:rPr>
              <a:t>Loggregator - The Voice of the System</a:t>
            </a:r>
          </a:p>
        </p:txBody>
      </p:sp>
      <p:sp>
        <p:nvSpPr>
          <p:cNvPr id="31746" name="Content Placeholder 2"/>
          <p:cNvSpPr>
            <a:spLocks noGrp="1"/>
          </p:cNvSpPr>
          <p:nvPr>
            <p:ph sz="half" idx="1"/>
          </p:nvPr>
        </p:nvSpPr>
        <p:spPr>
          <a:xfrm>
            <a:off x="457200" y="876300"/>
            <a:ext cx="8229600" cy="3717925"/>
          </a:xfrm>
        </p:spPr>
        <p:txBody>
          <a:bodyPr/>
          <a:lstStyle/>
          <a:p>
            <a:r>
              <a:rPr lang="en-US">
                <a:latin typeface="Arial" charset="0"/>
              </a:rPr>
              <a:t>Provides logging and metrics for the Elastic Runtime</a:t>
            </a:r>
          </a:p>
          <a:p>
            <a:r>
              <a:rPr lang="en-US">
                <a:latin typeface="Arial" charset="0"/>
              </a:rPr>
              <a:t>A modern approach to logging that emphasizes:</a:t>
            </a:r>
          </a:p>
          <a:p>
            <a:pPr lvl="1"/>
            <a:r>
              <a:rPr lang="en-US">
                <a:latin typeface="Arial" charset="0"/>
              </a:rPr>
              <a:t>Support for ephemeral, container-based applications</a:t>
            </a:r>
          </a:p>
          <a:p>
            <a:pPr lvl="1"/>
            <a:r>
              <a:rPr lang="en-US">
                <a:latin typeface="Arial" charset="0"/>
              </a:rPr>
              <a:t>Productivity by streaming logs and metrics to operators and developers (no log shipping)</a:t>
            </a:r>
          </a:p>
          <a:p>
            <a:pPr lvl="1"/>
            <a:r>
              <a:rPr lang="en-US">
                <a:latin typeface="Arial" charset="0"/>
              </a:rPr>
              <a:t>Accessibility and visibility into your applications and the platform</a:t>
            </a:r>
          </a:p>
          <a:p>
            <a:pPr lvl="1"/>
            <a:r>
              <a:rPr lang="en-US">
                <a:latin typeface="Arial" charset="0"/>
              </a:rPr>
              <a:t>Seamless integration with modern log management services (e.g. Splunk, LogStash)</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p:txBody>
      </p:sp>
    </p:spTree>
    <p:extLst>
      <p:ext uri="{BB962C8B-B14F-4D97-AF65-F5344CB8AC3E}">
        <p14:creationId xmlns:p14="http://schemas.microsoft.com/office/powerpoint/2010/main" val="4527175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122904</TotalTime>
  <Words>8375</Words>
  <Application>Microsoft Macintosh PowerPoint</Application>
  <PresentationFormat>On-screen Show (16:9)</PresentationFormat>
  <Paragraphs>1416</Paragraphs>
  <Slides>91</Slides>
  <Notes>71</Notes>
  <HiddenSlides>51</HiddenSlides>
  <MMClips>0</MMClips>
  <ScaleCrop>false</ScaleCrop>
  <HeadingPairs>
    <vt:vector size="4" baseType="variant">
      <vt:variant>
        <vt:lpstr>Theme</vt:lpstr>
      </vt:variant>
      <vt:variant>
        <vt:i4>2</vt:i4>
      </vt:variant>
      <vt:variant>
        <vt:lpstr>Slide Titles</vt:lpstr>
      </vt:variant>
      <vt:variant>
        <vt:i4>91</vt:i4>
      </vt:variant>
    </vt:vector>
  </HeadingPairs>
  <TitlesOfParts>
    <vt:vector size="93" baseType="lpstr">
      <vt:lpstr>Pivotal_interim_040113_template_</vt:lpstr>
      <vt:lpstr>Custom Theme</vt:lpstr>
      <vt:lpstr>PowerPoint Presentation</vt:lpstr>
      <vt:lpstr>Cloud Foundry: An Application-centric Platform  </vt:lpstr>
      <vt:lpstr>PowerPoint Presentation</vt:lpstr>
      <vt:lpstr>Pivotal CF Architecture</vt:lpstr>
      <vt:lpstr>PowerPoint Presentation</vt:lpstr>
      <vt:lpstr>PowerPoint Presentation</vt:lpstr>
      <vt:lpstr>Pushing an Application</vt:lpstr>
      <vt:lpstr>PowerPoint Presentation</vt:lpstr>
      <vt:lpstr>PowerPoint Presentation</vt:lpstr>
      <vt:lpstr>PowerPoint Presentation</vt:lpstr>
      <vt:lpstr>PowerPoint Presentation</vt:lpstr>
      <vt:lpstr>What is a Service</vt:lpstr>
      <vt:lpstr>Two Types of Services</vt:lpstr>
      <vt:lpstr>Pivotal Cloud Foundry Services</vt:lpstr>
      <vt:lpstr>Self provisioning - Creating and Binding a Service</vt:lpstr>
      <vt:lpstr>PCF Marketplace</vt:lpstr>
      <vt:lpstr>Four Layers of High Availability – Built In</vt:lpstr>
      <vt:lpstr>PowerPoint Presentation</vt:lpstr>
      <vt:lpstr>PowerPoint Presentation</vt:lpstr>
      <vt:lpstr>PowerPoint Presentation</vt:lpstr>
      <vt:lpstr>Availability Zone HA</vt:lpstr>
      <vt:lpstr>Pivotal Enables Four Levels of HA</vt:lpstr>
      <vt:lpstr>PowerPoint Presentation</vt:lpstr>
      <vt:lpstr>Platform Upgrades and Patches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3 Rs to address top 3 security threats</vt:lpstr>
      <vt:lpstr>Logging </vt:lpstr>
      <vt:lpstr>Viewing App Logs Using Apps Manager</vt:lpstr>
      <vt:lpstr>Viewing Logs For an App Using the cf CLI</vt:lpstr>
      <vt:lpstr>PowerPoint Presentation</vt:lpstr>
      <vt:lpstr>Loggregator helps us with</vt:lpstr>
      <vt:lpstr>Behind the Scenes – Loggregator architecture</vt:lpstr>
      <vt:lpstr>cf logs- Behind the Scenes</vt:lpstr>
      <vt:lpstr>PCF Metrics</vt:lpstr>
      <vt:lpstr>PCF Metrics</vt:lpstr>
      <vt:lpstr>Application Performance Monitoring</vt:lpstr>
      <vt:lpstr>PowerPoint Presentation</vt:lpstr>
      <vt:lpstr>PowerPoint Presentation</vt:lpstr>
      <vt:lpstr>Pivotal CF Architecture</vt:lpstr>
      <vt:lpstr>PowerPoint Presentation</vt:lpstr>
      <vt:lpstr>Pushing an Application</vt:lpstr>
      <vt:lpstr>Staging/starting an Application</vt:lpstr>
      <vt:lpstr>Running an Application</vt:lpstr>
      <vt:lpstr>PowerPoint Presentation</vt:lpstr>
      <vt:lpstr>App Autoscaler  </vt:lpstr>
      <vt:lpstr>PowerPoint Presentation</vt:lpstr>
      <vt:lpstr>PowerPoint Presentation</vt:lpstr>
      <vt:lpstr>PowerPoint Presentation</vt:lpstr>
      <vt:lpstr>Customize the Container Experience</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BOSH?</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PowerPoint Presentation</vt:lpstr>
      <vt:lpstr>Containers and Scaling</vt:lpstr>
      <vt:lpstr>PowerPoint Presentation</vt:lpstr>
      <vt:lpstr>Four Levels of HA</vt:lpstr>
      <vt:lpstr>Cloud Foundry: An Application-centric Platform  </vt:lpstr>
      <vt:lpstr>PowerPoint Presentation</vt:lpstr>
      <vt:lpstr>PowerPoint Presentation</vt:lpstr>
      <vt:lpstr>Deploying Apps Shouldn’t Be Painful</vt:lpstr>
      <vt:lpstr>PowerPoint Presentation</vt:lpstr>
      <vt:lpstr>Service Broker</vt:lpstr>
      <vt:lpstr>Pivotal Cloud Foundry Services</vt:lpstr>
      <vt:lpstr>PowerPoint Presentation</vt:lpstr>
      <vt:lpstr>PowerPoint Presentation</vt:lpstr>
      <vt:lpstr>Syslog Drains</vt:lpstr>
      <vt:lpstr>Firehose and Nozzles</vt:lpstr>
      <vt:lpstr>Platform syslog</vt:lpstr>
      <vt:lpstr>PCF JMX Bridge (Ops Metrics)</vt:lpstr>
      <vt:lpstr>Viewing the Events for your App</vt:lpstr>
      <vt:lpstr>Canary-Style Deployment: Implications</vt:lpstr>
      <vt:lpstr>Loggregator - The Voice of the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Jenny McLaughlin</cp:lastModifiedBy>
  <cp:revision>627</cp:revision>
  <dcterms:modified xsi:type="dcterms:W3CDTF">2017-10-15T21:07:21Z</dcterms:modified>
</cp:coreProperties>
</file>